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3"/>
  </p:notesMasterIdLst>
  <p:handoutMasterIdLst>
    <p:handoutMasterId r:id="rId34"/>
  </p:handoutMasterIdLst>
  <p:sldIdLst>
    <p:sldId id="705" r:id="rId3"/>
    <p:sldId id="1073" r:id="rId4"/>
    <p:sldId id="1075" r:id="rId5"/>
    <p:sldId id="1109" r:id="rId6"/>
    <p:sldId id="1128" r:id="rId7"/>
    <p:sldId id="1086" r:id="rId8"/>
    <p:sldId id="1117" r:id="rId9"/>
    <p:sldId id="1082" r:id="rId10"/>
    <p:sldId id="1127" r:id="rId11"/>
    <p:sldId id="1091" r:id="rId12"/>
    <p:sldId id="1123" r:id="rId13"/>
    <p:sldId id="1090" r:id="rId14"/>
    <p:sldId id="1093" r:id="rId15"/>
    <p:sldId id="1094" r:id="rId16"/>
    <p:sldId id="1095" r:id="rId17"/>
    <p:sldId id="1096" r:id="rId18"/>
    <p:sldId id="1097" r:id="rId19"/>
    <p:sldId id="1110" r:id="rId20"/>
    <p:sldId id="1099" r:id="rId21"/>
    <p:sldId id="1100" r:id="rId22"/>
    <p:sldId id="1125" r:id="rId23"/>
    <p:sldId id="1102" r:id="rId24"/>
    <p:sldId id="1103" r:id="rId25"/>
    <p:sldId id="1104" r:id="rId26"/>
    <p:sldId id="1121" r:id="rId27"/>
    <p:sldId id="1129" r:id="rId28"/>
    <p:sldId id="1105" r:id="rId29"/>
    <p:sldId id="1106" r:id="rId30"/>
    <p:sldId id="1107" r:id="rId31"/>
    <p:sldId id="1126" r:id="rId32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2C2"/>
    <a:srgbClr val="C75F09"/>
    <a:srgbClr val="C35D09"/>
    <a:srgbClr val="3B1C03"/>
    <a:srgbClr val="6F3505"/>
    <a:srgbClr val="FFDB69"/>
    <a:srgbClr val="FFCD2F"/>
    <a:srgbClr val="FFF1C5"/>
    <a:srgbClr val="FFE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30" autoAdjust="0"/>
    <p:restoredTop sz="82375" autoAdjust="0"/>
  </p:normalViewPr>
  <p:slideViewPr>
    <p:cSldViewPr>
      <p:cViewPr varScale="1">
        <p:scale>
          <a:sx n="67" d="100"/>
          <a:sy n="67" d="100"/>
        </p:scale>
        <p:origin x="158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to decouple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this decoupling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the possibility to create unites animations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these decoupling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----</a:t>
            </a:r>
          </a:p>
          <a:p>
            <a:endParaRPr lang="fr-BE" dirty="0" smtClean="0"/>
          </a:p>
          <a:p>
            <a:r>
              <a:rPr lang="fr-BE" dirty="0" err="1" smtClean="0"/>
              <a:t>We</a:t>
            </a:r>
            <a:r>
              <a:rPr lang="fr-BE" dirty="0" smtClean="0"/>
              <a:t> have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see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that</a:t>
            </a:r>
            <a:r>
              <a:rPr lang="fr-BE" baseline="0" dirty="0" smtClean="0"/>
              <a:t> the transformation </a:t>
            </a:r>
            <a:r>
              <a:rPr lang="fr-BE" baseline="0" dirty="0" err="1" smtClean="0"/>
              <a:t>is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decomposed</a:t>
            </a:r>
            <a:r>
              <a:rPr lang="fr-BE" baseline="0" dirty="0" smtClean="0"/>
              <a:t> on transformation unit </a:t>
            </a:r>
          </a:p>
          <a:p>
            <a:r>
              <a:rPr lang="fr-BE" baseline="0" dirty="0" err="1" smtClean="0"/>
              <a:t>We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following</a:t>
            </a:r>
            <a:r>
              <a:rPr lang="fr-BE" baseline="0" dirty="0" smtClean="0"/>
              <a:t> the </a:t>
            </a:r>
            <a:r>
              <a:rPr lang="fr-BE" baseline="0" dirty="0" err="1" smtClean="0"/>
              <a:t>same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appro</a:t>
            </a:r>
            <a:r>
              <a:rPr lang="fr-BE" baseline="0" dirty="0" smtClean="0"/>
              <a:t>	</a:t>
            </a:r>
            <a:r>
              <a:rPr lang="fr-BE" baseline="0" dirty="0" err="1" smtClean="0"/>
              <a:t>ach</a:t>
            </a:r>
            <a:r>
              <a:rPr lang="fr-BE" baseline="0" dirty="0" smtClean="0"/>
              <a:t> ,,</a:t>
            </a:r>
            <a:endParaRPr lang="en-US" dirty="0" smtClean="0"/>
          </a:p>
          <a:p>
            <a:r>
              <a:rPr lang="en-US" dirty="0" smtClean="0"/>
              <a:t>Our objective is to decompose  the animation on small animation unit and link each transformation with </a:t>
            </a:r>
            <a:r>
              <a:rPr lang="en-US" dirty="0" err="1" smtClean="0"/>
              <a:t>ts</a:t>
            </a:r>
            <a:r>
              <a:rPr lang="en-US" dirty="0" smtClean="0"/>
              <a:t> </a:t>
            </a:r>
            <a:r>
              <a:rPr lang="en-US" dirty="0" err="1" smtClean="0"/>
              <a:t>corresposing</a:t>
            </a:r>
            <a:r>
              <a:rPr lang="en-US" dirty="0" smtClean="0"/>
              <a:t> units</a:t>
            </a:r>
            <a:r>
              <a:rPr lang="en-US" baseline="0" dirty="0" smtClean="0"/>
              <a:t> animations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fr-BE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Also</a:t>
            </a:r>
            <a:r>
              <a:rPr lang="fr-FR" baseline="0" dirty="0" smtClean="0"/>
              <a:t>, </a:t>
            </a:r>
          </a:p>
          <a:p>
            <a:r>
              <a:rPr lang="fr-FR" baseline="0" dirty="0" smtClean="0"/>
              <a:t>So,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Is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… </a:t>
            </a:r>
            <a:r>
              <a:rPr lang="fr-FR" baseline="0" dirty="0" err="1" smtClean="0"/>
              <a:t>then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However</a:t>
            </a:r>
            <a:r>
              <a:rPr lang="fr-FR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24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making the animation design more flexible , we have propose to use the mapping concept in different way: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First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TU can be used multiple Animation unit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this mapping concept  between animation and transformation will be used different scenarios  one to one, one to many or many to many , in order to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achieve more flexibility in MA animation and Enable the reuse of AUs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example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Monolotique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single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8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other hand ,  this mapping enabling the reuse across DSLs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Son 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can reuse AU for several TU of different DSL.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example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both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unit transformations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fire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moveRight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use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same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unit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just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remplace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token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the persona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pacman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the place by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location CELL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4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6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95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1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-Other feature must be considered in rendering function is to Integrating “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 To more understand the problem, consider the composition notion between the class and its attributes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the concrete syntax usually we associate a graphical element to each class of abstract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nesting and placing one graphic element on top of another, called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-For example in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the relationship in -&gt; means to place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personna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cell center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this notion does not exist natively, however, defining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from scratch its complex task and error prone, so we need to define a dedicated solution </a:t>
            </a:r>
            <a:r>
              <a:rPr lang="en-US" dirty="0" smtClean="0"/>
              <a:t>to fully unlock the potential of MA engineering,</a:t>
            </a:r>
            <a:br>
              <a:rPr lang="en-US" dirty="0" smtClean="0"/>
            </a:br>
            <a:endParaRPr lang="fr-FR" b="0" dirty="0" smtClean="0">
              <a:effectLst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b="0" dirty="0" smtClean="0">
                <a:effectLst/>
              </a:rPr>
              <a:t>----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konw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design 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specifi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,,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we know in the MDE, we have, at 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level the language designer, who is responsible to design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a specific domain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 expert  define the behavioral semantic of the language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level of  model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designe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models conforms to the MM using dedicated editor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These models be transformed  for different purpose like debugging , code generation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ana-lyisis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8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0" indent="0">
              <a:buNone/>
            </a:pPr>
            <a:endParaRPr lang="fr-FR" baseline="0" dirty="0" smtClean="0"/>
          </a:p>
          <a:p>
            <a:pPr marL="0" indent="0">
              <a:buNone/>
            </a:pPr>
            <a:r>
              <a:rPr lang="fr-FR" baseline="0" dirty="0" smtClean="0"/>
              <a:t>So, to design the animation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compositional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en-US" baseline="0" dirty="0" smtClean="0"/>
              <a:t>answer three main issues</a:t>
            </a:r>
            <a:endParaRPr lang="fr-FR" baseline="0" dirty="0" smtClean="0"/>
          </a:p>
          <a:p>
            <a:pPr marL="228600" indent="-228600">
              <a:buAutoNum type="arabicPeriod"/>
            </a:pPr>
            <a:endParaRPr lang="fr-FR" baseline="0" dirty="0" smtClean="0"/>
          </a:p>
          <a:p>
            <a:pPr marL="228600" indent="-228600">
              <a:buAutoNum type="arabicPeriod"/>
            </a:pPr>
            <a:r>
              <a:rPr lang="fr-FR" baseline="0" dirty="0" smtClean="0"/>
              <a:t>--------------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33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0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suppose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un block qui capture l’animation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block has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customized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parameters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fist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using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objects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model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concret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syntax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bowth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are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equivalent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fucntion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appropriate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according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their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__________________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Et on a des paramètres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deux choix : use -&gt; model (objets de modèles 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                   use  -&gt; élément graphique de la syntaxe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concetet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et place)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C’est équivalent si on a le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Conclusion: souvent on donne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deux à designer pour utiliser le plus pratique pour lui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is made up of components or building blocks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3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bloxk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animation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composed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to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the TU 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desining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depeapar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tochens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location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aof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start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haliting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plac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into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Considere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severall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animations for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 unit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create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primitive components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first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composition of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tockand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the second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hilght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tolens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des blocs 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peut créer des animations d’une manière compositionnelle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Une fois qu’on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la composition  -&gt; on peur créer a complexe animation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5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 For AU Scheduling, we have two main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 logique de l’animation: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separer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graphique sue le quel elle s’applique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Les^paramètres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qui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la logique pour l’appliquer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</a:t>
            </a:r>
            <a:r>
              <a:rPr lang="en-US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les </a:t>
            </a:r>
            <a:r>
              <a:rPr lang="en-US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12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Mapping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Element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with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les effets  avec les deux possibilité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DSL pour UA </a:t>
            </a:r>
            <a:r>
              <a:rPr lang="fr-BE" sz="12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sceduing</a:t>
            </a:r>
            <a:r>
              <a:rPr lang="fr-BE" sz="12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ave les deux possibilités</a:t>
            </a:r>
            <a:endParaRPr lang="fr-FR" sz="1200" b="1" dirty="0">
              <a:solidFill>
                <a:srgbClr val="FF0000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668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6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7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28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example if we need to design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start by the domain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this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 produced from a textual</a:t>
            </a:r>
            <a:r>
              <a:rPr lang="en-US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editor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capture the structure or the static part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game,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part represents the state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that is define the dynamic  part or the execution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By following the design pattern cited in the reference below in order to </a:t>
            </a:r>
            <a:r>
              <a:rPr lang="en-US" b="0" dirty="0" err="1" smtClean="0">
                <a:effectLst/>
              </a:rPr>
              <a:t>facilate</a:t>
            </a:r>
            <a:r>
              <a:rPr lang="en-US" b="0" dirty="0" smtClean="0">
                <a:effectLst/>
              </a:rPr>
              <a:t> the definition of transformation and animation</a:t>
            </a:r>
          </a:p>
          <a:p>
            <a:r>
              <a:rPr lang="en-US" b="0" dirty="0" smtClean="0">
                <a:effectLst/>
              </a:rPr>
              <a:t>So, to design the </a:t>
            </a:r>
            <a:r>
              <a:rPr lang="en-US" b="0" dirty="0" err="1" smtClean="0">
                <a:effectLst/>
              </a:rPr>
              <a:t>metamdol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79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 the previous MM;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define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model using a textual notation or graphical notation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elements of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Also , designer can use a graphical syntax  based on UML Object Diagram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-we limit our study to animate models tha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 are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expressed in graphical syntax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r>
              <a:rPr lang="fr-FR" dirty="0" smtClean="0"/>
              <a:t>-----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en-US" dirty="0" smtClean="0"/>
              <a:t>These visualizations makes visible the static events, and subsequent state changes, that a Rust programmer must otherwise track entirely mentally.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45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define the behavioral semantic, designer can use meta programming paradigms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xtend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or designer  can a  graph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like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AToMPM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framework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16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animate the DSL, the model animation is designed according to the transformation execution, in which each operation behind transformation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 performed by animation effects like changing graphical element color and position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by using this animation, designer and end user can trust, understand and monitor the system under design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4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for the simple FSM DSL, we adopt the same methodology: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 definition MM corresponding to the structure of the system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State Definition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corresponding to the dynamic object in the system that are word , tokens and letter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behavioral semantic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begins from start state to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final state in which each transition or fire transition means to read 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caratet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current cell until satisfy the transformation accept word  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smtClean="0"/>
              <a:t>FRP provides an interface to write reactive programs such as graphic animations using (1) continuous time-varying values called </a:t>
            </a:r>
            <a:r>
              <a:rPr lang="en-US" dirty="0" err="1" smtClean="0"/>
              <a:t>Behaviours</a:t>
            </a:r>
            <a:r>
              <a:rPr lang="en-US" dirty="0" smtClean="0"/>
              <a:t> and (2) discrete values called Events.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1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literature,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1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dx.doi.org/10.14279/tuj.eceasst.29.407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95400" y="5805264"/>
            <a:ext cx="4371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600" dirty="0" smtClean="0">
                <a:solidFill>
                  <a:prstClr val="black"/>
                </a:solidFill>
              </a:rPr>
              <a:t>Sunday 23rd </a:t>
            </a:r>
            <a:r>
              <a:rPr lang="fr-FR" sz="1600" dirty="0" err="1">
                <a:solidFill>
                  <a:prstClr val="black"/>
                </a:solidFill>
              </a:rPr>
              <a:t>October</a:t>
            </a:r>
            <a:r>
              <a:rPr lang="fr-FR" sz="16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3972" y="44624"/>
            <a:ext cx="108012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3200" b="1" dirty="0">
                <a:latin typeface="Arial" charset="0"/>
              </a:rPr>
              <a:t>Towards The Systematic Design of Model </a:t>
            </a:r>
            <a:r>
              <a:rPr lang="en-US" sz="3200" b="1" dirty="0" smtClean="0">
                <a:latin typeface="Arial" charset="0"/>
              </a:rPr>
              <a:t>Animation</a:t>
            </a:r>
            <a:endParaRPr lang="en-US" sz="2800" b="1" dirty="0">
              <a:latin typeface="Arial" charset="0"/>
            </a:endParaRPr>
          </a:p>
          <a:p>
            <a:r>
              <a:rPr lang="en-US" sz="2800" b="1" i="1" dirty="0">
                <a:latin typeface="Arial" charset="0"/>
              </a:rPr>
              <a:t>Key Ingredients and General Guidelines</a:t>
            </a:r>
            <a:endParaRPr lang="en-GB" sz="14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dirty="0">
                <a:solidFill>
                  <a:schemeClr val="tx1"/>
                </a:solidFill>
                <a:latin typeface="Arial" charset="0"/>
              </a:rPr>
              <a:t>Abdelkader</a:t>
            </a:r>
            <a:r>
              <a:rPr lang="en-GB" sz="2800" cap="small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2800" b="1" cap="small" dirty="0">
                <a:solidFill>
                  <a:schemeClr val="tx1"/>
                </a:solidFill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800" b="1" dirty="0" err="1">
                <a:latin typeface="Arial" charset="0"/>
              </a:rPr>
              <a:t>Modeling</a:t>
            </a:r>
            <a:r>
              <a:rPr lang="en-GB" sz="1800" b="1" dirty="0">
                <a:latin typeface="Arial" charset="0"/>
              </a:rPr>
              <a:t> Language Engineering </a:t>
            </a:r>
            <a:r>
              <a:rPr lang="en-GB" sz="1800" cap="small" dirty="0">
                <a:latin typeface="Arial" charset="0"/>
              </a:rPr>
              <a:t>(</a:t>
            </a:r>
            <a:r>
              <a:rPr lang="en-GB" sz="1800" cap="small" dirty="0" err="1">
                <a:latin typeface="Arial" charset="0"/>
              </a:rPr>
              <a:t>Mle</a:t>
            </a:r>
            <a:r>
              <a:rPr lang="en-GB" sz="1800" cap="small" dirty="0">
                <a:latin typeface="Arial" charset="0"/>
              </a:rPr>
              <a:t>)</a:t>
            </a:r>
            <a:r>
              <a:rPr lang="en-GB" sz="1800" dirty="0">
                <a:latin typeface="Arial" charset="0"/>
              </a:rPr>
              <a:t> Workshop </a:t>
            </a:r>
          </a:p>
          <a:p>
            <a:pPr algn="l"/>
            <a:r>
              <a:rPr lang="en-GB" sz="1800" dirty="0">
                <a:latin typeface="Arial" charset="0"/>
              </a:rPr>
              <a:t>Co-Located with </a:t>
            </a:r>
            <a:r>
              <a:rPr lang="en-GB" sz="1800" dirty="0" err="1">
                <a:latin typeface="Arial" charset="0"/>
              </a:rPr>
              <a:t>MoDELS</a:t>
            </a:r>
            <a:r>
              <a:rPr lang="en-GB" sz="18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144672" cy="790787"/>
          </a:xfrm>
        </p:spPr>
        <p:txBody>
          <a:bodyPr/>
          <a:lstStyle/>
          <a:p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r>
              <a:rPr lang="fr-BE" sz="40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Decouple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Transfos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567608" y="2024953"/>
            <a:ext cx="3024336" cy="4009392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431704" y="2180412"/>
            <a:ext cx="1262794" cy="672524"/>
          </a:xfrm>
          <a:prstGeom prst="roundRect">
            <a:avLst>
              <a:gd name="adj" fmla="val 576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67608" y="145117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Transformation</a:t>
            </a:r>
            <a:endParaRPr lang="en-US" sz="2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528048" y="147595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Animation</a:t>
            </a:r>
            <a:endParaRPr lang="en-US" sz="2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863752" y="45960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431704" y="3259856"/>
            <a:ext cx="1262794" cy="673200"/>
          </a:xfrm>
          <a:prstGeom prst="roundRect">
            <a:avLst>
              <a:gd name="adj" fmla="val 81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431704" y="5130657"/>
            <a:ext cx="1262794" cy="673200"/>
          </a:xfrm>
          <a:prstGeom prst="roundRect">
            <a:avLst>
              <a:gd name="adj" fmla="val 1073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6600056" y="2024952"/>
            <a:ext cx="3528392" cy="4009394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169951" y="4992148"/>
            <a:ext cx="5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33" name="Flèche droite 32"/>
          <p:cNvSpPr/>
          <p:nvPr/>
        </p:nvSpPr>
        <p:spPr>
          <a:xfrm rot="5400000">
            <a:off x="7723260" y="1616730"/>
            <a:ext cx="1372126" cy="22524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Flèche droite 34"/>
          <p:cNvSpPr/>
          <p:nvPr/>
        </p:nvSpPr>
        <p:spPr>
          <a:xfrm rot="5400000">
            <a:off x="8152149" y="204390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Flèche droite 35"/>
          <p:cNvSpPr/>
          <p:nvPr/>
        </p:nvSpPr>
        <p:spPr>
          <a:xfrm rot="5400000">
            <a:off x="8170118" y="2622786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Flèche droite 41"/>
          <p:cNvSpPr/>
          <p:nvPr/>
        </p:nvSpPr>
        <p:spPr>
          <a:xfrm rot="5400000">
            <a:off x="7554056" y="2588702"/>
            <a:ext cx="1584000" cy="3492000"/>
          </a:xfrm>
          <a:prstGeom prst="rightArrow">
            <a:avLst>
              <a:gd name="adj1" fmla="val 50000"/>
              <a:gd name="adj2" fmla="val 4836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Flèche droite 42"/>
          <p:cNvSpPr/>
          <p:nvPr/>
        </p:nvSpPr>
        <p:spPr>
          <a:xfrm rot="5400000">
            <a:off x="8282026" y="3932013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7690473" y="359911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7714050" y="421449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8097619" y="536369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17"/>
          <p:cNvCxnSpPr/>
          <p:nvPr/>
        </p:nvCxnSpPr>
        <p:spPr>
          <a:xfrm flipV="1">
            <a:off x="4694498" y="2392163"/>
            <a:ext cx="3168000" cy="24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7"/>
          <p:cNvCxnSpPr/>
          <p:nvPr/>
        </p:nvCxnSpPr>
        <p:spPr>
          <a:xfrm flipV="1">
            <a:off x="4694498" y="3588861"/>
            <a:ext cx="2772000" cy="243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 droite 52"/>
          <p:cNvSpPr/>
          <p:nvPr/>
        </p:nvSpPr>
        <p:spPr>
          <a:xfrm rot="5400000">
            <a:off x="8152149" y="2043902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8170118" y="262278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7690473" y="3599115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lèche droite 55"/>
          <p:cNvSpPr/>
          <p:nvPr/>
        </p:nvSpPr>
        <p:spPr>
          <a:xfrm rot="5400000">
            <a:off x="8152149" y="204390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Flèche droite 56"/>
          <p:cNvSpPr/>
          <p:nvPr/>
        </p:nvSpPr>
        <p:spPr>
          <a:xfrm rot="5400000">
            <a:off x="8170118" y="2622788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lèche droite 60"/>
          <p:cNvSpPr/>
          <p:nvPr/>
        </p:nvSpPr>
        <p:spPr>
          <a:xfrm rot="5400000">
            <a:off x="8152149" y="204390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en arc 14"/>
          <p:cNvCxnSpPr>
            <a:stCxn id="19" idx="3"/>
          </p:cNvCxnSpPr>
          <p:nvPr/>
        </p:nvCxnSpPr>
        <p:spPr>
          <a:xfrm flipV="1">
            <a:off x="4694498" y="2564905"/>
            <a:ext cx="3129694" cy="1031551"/>
          </a:xfrm>
          <a:prstGeom prst="curvedConnector3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19" grpId="0" animBg="1"/>
      <p:bldP spid="22" grpId="0" animBg="1"/>
      <p:bldP spid="40" grpId="0"/>
      <p:bldP spid="33" grpId="0" animBg="1"/>
      <p:bldP spid="35" grpId="0" animBg="1"/>
      <p:bldP spid="36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Providing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MA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9" name="Straight Connector 2"/>
          <p:cNvCxnSpPr/>
          <p:nvPr/>
        </p:nvCxnSpPr>
        <p:spPr>
          <a:xfrm>
            <a:off x="1818489" y="1915506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630489" y="1686986"/>
            <a:ext cx="1188000" cy="482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8489" y="1686986"/>
            <a:ext cx="1188000" cy="482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38"/>
          <p:cNvSpPr txBox="1"/>
          <p:nvPr/>
        </p:nvSpPr>
        <p:spPr>
          <a:xfrm>
            <a:off x="3591268" y="186171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900060" y="1594912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"/>
          <p:cNvCxnSpPr>
            <a:endCxn id="29" idx="1"/>
          </p:cNvCxnSpPr>
          <p:nvPr/>
        </p:nvCxnSpPr>
        <p:spPr>
          <a:xfrm flipV="1">
            <a:off x="2351584" y="3732806"/>
            <a:ext cx="954402" cy="59158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"/>
          <p:cNvCxnSpPr>
            <a:stCxn id="37" idx="3"/>
          </p:cNvCxnSpPr>
          <p:nvPr/>
        </p:nvCxnSpPr>
        <p:spPr>
          <a:xfrm>
            <a:off x="2346396" y="4325318"/>
            <a:ext cx="950830" cy="1776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"/>
          <p:cNvCxnSpPr>
            <a:stCxn id="37" idx="3"/>
            <a:endCxn id="36" idx="1"/>
          </p:cNvCxnSpPr>
          <p:nvPr/>
        </p:nvCxnSpPr>
        <p:spPr>
          <a:xfrm>
            <a:off x="2346397" y="4295712"/>
            <a:ext cx="938880" cy="65433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à coins arrondis 28"/>
          <p:cNvSpPr/>
          <p:nvPr/>
        </p:nvSpPr>
        <p:spPr>
          <a:xfrm>
            <a:off x="3305986" y="3445148"/>
            <a:ext cx="1176966" cy="482121"/>
          </a:xfrm>
          <a:prstGeom prst="roundRect">
            <a:avLst>
              <a:gd name="adj" fmla="val 474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3294187" y="4081072"/>
            <a:ext cx="1188765" cy="462673"/>
          </a:xfrm>
          <a:prstGeom prst="roundRect">
            <a:avLst>
              <a:gd name="adj" fmla="val 95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3285277" y="4755642"/>
            <a:ext cx="1188766" cy="441237"/>
          </a:xfrm>
          <a:prstGeom prst="roundRect">
            <a:avLst>
              <a:gd name="adj" fmla="val 791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983432" y="4048876"/>
            <a:ext cx="1362965" cy="51200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ire</a:t>
            </a:r>
            <a:r>
              <a:rPr lang="fr-BE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196159" y="4589917"/>
            <a:ext cx="63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●●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Accolade ouvrante 61"/>
          <p:cNvSpPr/>
          <p:nvPr/>
        </p:nvSpPr>
        <p:spPr>
          <a:xfrm>
            <a:off x="5534659" y="1846288"/>
            <a:ext cx="577445" cy="3957352"/>
          </a:xfrm>
          <a:prstGeom prst="leftBrace">
            <a:avLst>
              <a:gd name="adj1" fmla="val 3559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à coins arrondis 59"/>
          <p:cNvSpPr/>
          <p:nvPr/>
        </p:nvSpPr>
        <p:spPr>
          <a:xfrm>
            <a:off x="5986588" y="2225747"/>
            <a:ext cx="1176966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8322831" y="3082574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8584266" y="333408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912424" y="3104964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078831" y="3455182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8166926" y="299695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à coins arrondis 68"/>
          <p:cNvSpPr/>
          <p:nvPr/>
        </p:nvSpPr>
        <p:spPr>
          <a:xfrm>
            <a:off x="7063962" y="1861720"/>
            <a:ext cx="4294208" cy="106963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Disappear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endParaRPr lang="fr-BE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Appear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10146424" y="3351438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à coins arrondis 70"/>
          <p:cNvSpPr/>
          <p:nvPr/>
        </p:nvSpPr>
        <p:spPr>
          <a:xfrm>
            <a:off x="5897165" y="4937948"/>
            <a:ext cx="1166797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8378155" y="5590832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9949905" y="5626832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Connecteur droit avec flèche 73"/>
          <p:cNvCxnSpPr>
            <a:stCxn id="72" idx="6"/>
          </p:cNvCxnSpPr>
          <p:nvPr/>
        </p:nvCxnSpPr>
        <p:spPr>
          <a:xfrm>
            <a:off x="9134155" y="5968832"/>
            <a:ext cx="8157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8203427" y="551723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8630155" y="582375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à coins arrondis 76"/>
          <p:cNvSpPr/>
          <p:nvPr/>
        </p:nvSpPr>
        <p:spPr>
          <a:xfrm>
            <a:off x="7063962" y="4418635"/>
            <a:ext cx="5040560" cy="109859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 HSLIDE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fr-BE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1.1 </a:t>
            </a:r>
            <a:r>
              <a:rPr lang="fr-BE" sz="1400" b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  <a:r>
              <a:rPr lang="fr-BE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fired</a:t>
            </a:r>
            <a:r>
              <a:rPr lang="fr-BE" sz="14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smtClean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Transition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</a:p>
          <a:p>
            <a:pPr marL="446088"/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1.2 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 </a:t>
            </a:r>
            <a:r>
              <a:rPr lang="fr-BE" sz="1400" b="1" dirty="0" err="1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Token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along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Transition</a:t>
            </a:r>
            <a:r>
              <a:rPr lang="fr-BE" sz="1400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into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sz="1400" b="1" dirty="0">
                <a:solidFill>
                  <a:schemeClr val="tx1"/>
                </a:solidFill>
                <a:latin typeface="Courier" pitchFamily="49" charset="0"/>
                <a:cs typeface="Calibri" panose="020F0502020204030204" pitchFamily="34" charset="0"/>
              </a:rPr>
              <a:t>State</a:t>
            </a:r>
            <a:endParaRPr lang="en-US" sz="1400" b="1" dirty="0">
              <a:solidFill>
                <a:schemeClr val="tx1"/>
              </a:solidFill>
              <a:latin typeface="Courier" pitchFamily="49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73C1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2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1.04167E-6 -2.59259E-6 L 0.12604 0.00648 " pathEditMode="relative" rAng="0" ptsTypes="AA">
                                      <p:cBhvr>
                                        <p:cTn id="82" dur="2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38" grpId="0"/>
      <p:bldP spid="62" grpId="0" animBg="1"/>
      <p:bldP spid="60" grpId="0"/>
      <p:bldP spid="64" grpId="0" animBg="1"/>
      <p:bldP spid="65" grpId="0" animBg="1"/>
      <p:bldP spid="65" grpId="1" animBg="1"/>
      <p:bldP spid="66" grpId="0" animBg="1"/>
      <p:bldP spid="69" grpId="0"/>
      <p:bldP spid="70" grpId="0" animBg="1"/>
      <p:bldP spid="71" grpId="0"/>
      <p:bldP spid="72" grpId="0" animBg="1"/>
      <p:bldP spid="73" grpId="0" animBg="1"/>
      <p:bldP spid="76" grpId="0" animBg="1"/>
      <p:bldP spid="76" grpId="2" animBg="1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BE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7856885" y="1549136"/>
            <a:ext cx="1188000" cy="396000"/>
          </a:xfrm>
          <a:prstGeom prst="roundRect">
            <a:avLst>
              <a:gd name="adj" fmla="val 388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7839111" y="2680619"/>
            <a:ext cx="1205774" cy="396000"/>
          </a:xfrm>
          <a:prstGeom prst="roundRect">
            <a:avLst>
              <a:gd name="adj" fmla="val 1088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9863928" y="2122391"/>
            <a:ext cx="1188000" cy="396000"/>
          </a:xfrm>
          <a:prstGeom prst="roundRect">
            <a:avLst>
              <a:gd name="adj" fmla="val 855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Connector 2"/>
          <p:cNvCxnSpPr>
            <a:stCxn id="41" idx="3"/>
            <a:endCxn id="43" idx="1"/>
          </p:cNvCxnSpPr>
          <p:nvPr/>
        </p:nvCxnSpPr>
        <p:spPr>
          <a:xfrm>
            <a:off x="9044885" y="1747136"/>
            <a:ext cx="819043" cy="573255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2"/>
          <p:cNvCxnSpPr>
            <a:stCxn id="42" idx="3"/>
            <a:endCxn id="43" idx="1"/>
          </p:cNvCxnSpPr>
          <p:nvPr/>
        </p:nvCxnSpPr>
        <p:spPr>
          <a:xfrm flipV="1">
            <a:off x="9044885" y="2320391"/>
            <a:ext cx="819043" cy="55822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Parenthèse ouvrante 45"/>
          <p:cNvSpPr/>
          <p:nvPr/>
        </p:nvSpPr>
        <p:spPr>
          <a:xfrm>
            <a:off x="7551078" y="2633339"/>
            <a:ext cx="288032" cy="576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76507" y="155769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761566" y="2695652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sp>
        <p:nvSpPr>
          <p:cNvPr id="49" name="Parenthèse ouvrante 48"/>
          <p:cNvSpPr/>
          <p:nvPr/>
        </p:nvSpPr>
        <p:spPr>
          <a:xfrm>
            <a:off x="7568853" y="1481147"/>
            <a:ext cx="288032" cy="540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996886" y="4653603"/>
            <a:ext cx="147090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1324031" y="4089254"/>
            <a:ext cx="3882733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7114997" y="3988129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7363834" y="4240129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762512" y="4003183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onnecteur droit avec flèche 80"/>
          <p:cNvCxnSpPr/>
          <p:nvPr/>
        </p:nvCxnSpPr>
        <p:spPr>
          <a:xfrm>
            <a:off x="7870997" y="4366129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>
            <a:off x="6981538" y="388011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"/>
          <p:cNvCxnSpPr/>
          <p:nvPr/>
        </p:nvCxnSpPr>
        <p:spPr>
          <a:xfrm>
            <a:off x="1991544" y="2036703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839416" y="1819653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1976" y="1838703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2027416" y="200976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3073115" y="1716109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9000567" y="4252305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 droite rayée 5"/>
          <p:cNvSpPr/>
          <p:nvPr/>
        </p:nvSpPr>
        <p:spPr>
          <a:xfrm rot="10800000">
            <a:off x="5437230" y="3861048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cxnSp>
        <p:nvCxnSpPr>
          <p:cNvPr id="107" name="Connecteur en arc 106"/>
          <p:cNvCxnSpPr/>
          <p:nvPr/>
        </p:nvCxnSpPr>
        <p:spPr>
          <a:xfrm>
            <a:off x="9482512" y="4363182"/>
            <a:ext cx="46275" cy="1640145"/>
          </a:xfrm>
          <a:prstGeom prst="curvedConnector3">
            <a:avLst>
              <a:gd name="adj1" fmla="val 594003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en arc 107"/>
          <p:cNvCxnSpPr/>
          <p:nvPr/>
        </p:nvCxnSpPr>
        <p:spPr>
          <a:xfrm rot="5400000">
            <a:off x="7150082" y="5015124"/>
            <a:ext cx="991911" cy="2284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en arc 108"/>
          <p:cNvCxnSpPr/>
          <p:nvPr/>
        </p:nvCxnSpPr>
        <p:spPr>
          <a:xfrm rot="5400000">
            <a:off x="6641900" y="5081228"/>
            <a:ext cx="1563032" cy="311027"/>
          </a:xfrm>
          <a:prstGeom prst="curvedConnector4">
            <a:avLst>
              <a:gd name="adj1" fmla="val 40694"/>
              <a:gd name="adj2" fmla="val 173498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Flèche droite rayée 109"/>
          <p:cNvSpPr/>
          <p:nvPr/>
        </p:nvSpPr>
        <p:spPr>
          <a:xfrm rot="10800000">
            <a:off x="5467787" y="5246274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11" name="Rectangle à coins arrondis 110"/>
          <p:cNvSpPr/>
          <p:nvPr/>
        </p:nvSpPr>
        <p:spPr>
          <a:xfrm>
            <a:off x="1304744" y="5524332"/>
            <a:ext cx="3909501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moveRight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ounded Rectangle 70"/>
          <p:cNvSpPr/>
          <p:nvPr/>
        </p:nvSpPr>
        <p:spPr>
          <a:xfrm>
            <a:off x="7153790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ounded Rectangle 71"/>
          <p:cNvSpPr/>
          <p:nvPr/>
        </p:nvSpPr>
        <p:spPr>
          <a:xfrm>
            <a:off x="8772787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4" name="Straight Connector 75"/>
          <p:cNvCxnSpPr>
            <a:stCxn id="112" idx="3"/>
            <a:endCxn id="113" idx="1"/>
          </p:cNvCxnSpPr>
          <p:nvPr/>
        </p:nvCxnSpPr>
        <p:spPr>
          <a:xfrm>
            <a:off x="7909790" y="6003328"/>
            <a:ext cx="862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2" y="5764266"/>
            <a:ext cx="492381" cy="507979"/>
          </a:xfrm>
          <a:prstGeom prst="rect">
            <a:avLst/>
          </a:prstGeom>
        </p:spPr>
      </p:pic>
      <p:pic>
        <p:nvPicPr>
          <p:cNvPr id="11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27" y="5794342"/>
            <a:ext cx="492381" cy="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49" grpId="0" animBg="1"/>
      <p:bldP spid="59" grpId="0"/>
      <p:bldP spid="65" grpId="0"/>
      <p:bldP spid="78" grpId="0" animBg="1"/>
      <p:bldP spid="79" grpId="0" animBg="1"/>
      <p:bldP spid="79" grpId="1" animBg="1"/>
      <p:bldP spid="79" grpId="2" animBg="1"/>
      <p:bldP spid="80" grpId="0" animBg="1"/>
      <p:bldP spid="35" grpId="0" animBg="1"/>
      <p:bldP spid="35" grpId="1" animBg="1"/>
      <p:bldP spid="6" grpId="0" animBg="1"/>
      <p:bldP spid="110" grpId="0" animBg="1"/>
      <p:bldP spid="111" grpId="0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328" y="1628800"/>
            <a:ext cx="121446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define CS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for easily expressing MA;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uild an MA language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express AU in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compositional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way,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00B050"/>
                </a:solidFill>
              </a:rPr>
              <a:t>Explicitly relate MA units with their transformation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counterparts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Defining Explicit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985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09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REGULAR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self.fsm.initial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fsm.final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not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(... </a:t>
            </a: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or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...)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3" name="Snip Single Corner Rectangle 35"/>
          <p:cNvSpPr/>
          <p:nvPr/>
        </p:nvSpPr>
        <p:spPr>
          <a:xfrm>
            <a:off x="1612989" y="2449761"/>
            <a:ext cx="8725674" cy="2386475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We do not control how the </a:t>
            </a:r>
            <a:r>
              <a:rPr lang="en-US" sz="2400" b="1" dirty="0" err="1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metamodel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is designed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 </a:t>
            </a:r>
            <a:r>
              <a:rPr lang="en-US" sz="2500" b="1" i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process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can become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arbitrarily complex </a:t>
            </a:r>
            <a:endParaRPr lang="fr-FR" sz="2400" b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è"/>
            </a:pPr>
            <a:r>
              <a:rPr lang="en-US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capturing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the </a:t>
            </a:r>
            <a:r>
              <a:rPr lang="fr-FR" sz="2400" b="1" i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CS + </a:t>
            </a:r>
            <a:r>
              <a:rPr lang="fr-FR" sz="2400" b="1" i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</a:t>
            </a:r>
            <a:endParaRPr lang="fr-FR" sz="2400" b="1" i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55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384" y="333958"/>
            <a:ext cx="11161240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713" y="1758432"/>
            <a:ext cx="1266825" cy="635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2409565" y="1941181"/>
            <a:ext cx="257561" cy="25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3935760" y="1824809"/>
            <a:ext cx="1557464" cy="5469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/>
          <p:nvPr/>
        </p:nvCxnSpPr>
        <p:spPr>
          <a:xfrm>
            <a:off x="2639616" y="2076103"/>
            <a:ext cx="1296144" cy="0"/>
          </a:xfrm>
          <a:prstGeom prst="bentConnector3">
            <a:avLst>
              <a:gd name="adj1" fmla="val 5300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7176120" y="1556792"/>
            <a:ext cx="1646760" cy="43294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76120" y="1989739"/>
            <a:ext cx="1650040" cy="122323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27449" y="4869160"/>
            <a:ext cx="1842648" cy="6480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4" y="4936532"/>
            <a:ext cx="1134831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6" y="5154001"/>
            <a:ext cx="1346868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843448" y="4815610"/>
            <a:ext cx="70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10632504" y="4124861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6012650" y="1646631"/>
            <a:ext cx="564509" cy="1273765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5997099" y="4431537"/>
            <a:ext cx="564509" cy="1373727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984432" y="2043910"/>
            <a:ext cx="1439777" cy="283821"/>
          </a:xfrm>
          <a:prstGeom prst="rect">
            <a:avLst/>
          </a:prstGeom>
          <a:solidFill>
            <a:srgbClr val="FFF1C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306089" y="1844847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814528" y="4808361"/>
            <a:ext cx="502436" cy="4909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pic>
        <p:nvPicPr>
          <p:cNvPr id="44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52" y="4215513"/>
            <a:ext cx="648072" cy="668601"/>
          </a:xfrm>
          <a:prstGeom prst="rect">
            <a:avLst/>
          </a:prstGeom>
        </p:spPr>
      </p:pic>
      <p:pic>
        <p:nvPicPr>
          <p:cNvPr id="35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759262" y="5154000"/>
            <a:ext cx="728774" cy="668601"/>
          </a:xfrm>
          <a:prstGeom prst="rect">
            <a:avLst/>
          </a:prstGeom>
        </p:spPr>
      </p:pic>
      <p:sp>
        <p:nvSpPr>
          <p:cNvPr id="36" name="Rounded Rectangle 70"/>
          <p:cNvSpPr/>
          <p:nvPr/>
        </p:nvSpPr>
        <p:spPr>
          <a:xfrm>
            <a:off x="10632504" y="5115232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03461" y="201858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07499" y="2411372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03461" y="280415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 rot="5400000" flipH="1">
            <a:off x="4455535" y="-332631"/>
            <a:ext cx="819201" cy="6272014"/>
          </a:xfrm>
          <a:prstGeom prst="curvedConnector3">
            <a:avLst>
              <a:gd name="adj1" fmla="val -27905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9"/>
          <p:cNvCxnSpPr/>
          <p:nvPr/>
        </p:nvCxnSpPr>
        <p:spPr>
          <a:xfrm rot="16200000" flipV="1">
            <a:off x="7599856" y="-1060556"/>
            <a:ext cx="219101" cy="5989829"/>
          </a:xfrm>
          <a:prstGeom prst="curvedConnector3">
            <a:avLst>
              <a:gd name="adj1" fmla="val 286167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974237" y="4401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0974237" y="538831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2161 0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94 0.06181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731 0.1175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2" grpId="0"/>
      <p:bldP spid="43" grpId="0" animBg="1"/>
      <p:bldP spid="6" grpId="0" animBg="1"/>
      <p:bldP spid="30" grpId="0" animBg="1"/>
      <p:bldP spid="27" grpId="0" animBg="1"/>
      <p:bldP spid="27" grpId="1" animBg="1"/>
      <p:bldP spid="27" grpId="2" animBg="1"/>
      <p:bldP spid="27" grpId="3" animBg="1"/>
      <p:bldP spid="9" grpId="0" animBg="1"/>
      <p:bldP spid="41" grpId="0" animBg="1"/>
      <p:bldP spid="36" grpId="0" animBg="1"/>
      <p:bldP spid="50" grpId="0" animBg="1"/>
      <p:bldP spid="53" grpId="0" animBg="1"/>
      <p:bldP spid="54" grpId="0" animBg="1"/>
      <p:bldP spid="3" grpId="0"/>
      <p:bldP spid="3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792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69895" y="1988840"/>
            <a:ext cx="8933305" cy="3672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369896" y="3645024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31971" y="2133782"/>
            <a:ext cx="25590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8827" y="2097688"/>
            <a:ext cx="2576371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8488" y="3074271"/>
            <a:ext cx="2664296" cy="4646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935760" y="3290500"/>
            <a:ext cx="0" cy="45691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7912706" y="2649294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061337" y="2729021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71664" y="341463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3" y="4052306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919536" y="4658653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8" y="2420888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919536" y="2882936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74" name="Flèche droite rayée 73"/>
          <p:cNvSpPr/>
          <p:nvPr/>
        </p:nvSpPr>
        <p:spPr>
          <a:xfrm>
            <a:off x="5483609" y="4256451"/>
            <a:ext cx="2324013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/>
          </a:p>
        </p:txBody>
      </p:sp>
      <p:sp>
        <p:nvSpPr>
          <p:cNvPr id="75" name="object 15"/>
          <p:cNvSpPr/>
          <p:nvPr/>
        </p:nvSpPr>
        <p:spPr>
          <a:xfrm>
            <a:off x="6469888" y="4673105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812379" y="4062698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2816268" y="4278732"/>
            <a:ext cx="2364999" cy="60766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16318" y="4058389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3089970" y="4117554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3233986" y="4119081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2945954" y="411671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13832" y="4338127"/>
            <a:ext cx="820401" cy="5238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82671" y="4544103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379371" y="4759547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32348" y="4672583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4466240" y="4246575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2873947" y="4338126"/>
            <a:ext cx="1387722" cy="52384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373893" y="4551277"/>
            <a:ext cx="252000" cy="145482"/>
          </a:xfrm>
          <a:prstGeom prst="roundRect">
            <a:avLst>
              <a:gd name="adj" fmla="val 0"/>
            </a:avLst>
          </a:prstGeom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4373893" y="4600575"/>
            <a:ext cx="25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3027873" y="445655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3027873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3624505" y="448930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3624505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3302369" y="460221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314105" y="4528567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311992" y="4756502"/>
            <a:ext cx="432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●●●</a:t>
            </a:r>
            <a:endParaRPr lang="en-US" sz="2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153" y="2422241"/>
            <a:ext cx="918197" cy="80797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40" y="2445743"/>
            <a:ext cx="456814" cy="456814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5815181" y="2935257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5477940" y="4383161"/>
            <a:ext cx="2202235" cy="35084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</a:t>
            </a:r>
            <a:r>
              <a:rPr lang="fr-BE" sz="1400" b="1" i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</a:t>
            </a:r>
            <a:endParaRPr lang="en-US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976" y="4600031"/>
            <a:ext cx="926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19"/>
          <p:cNvSpPr/>
          <p:nvPr/>
        </p:nvSpPr>
        <p:spPr>
          <a:xfrm>
            <a:off x="8483124" y="4870456"/>
            <a:ext cx="549126" cy="440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Rectangle 84"/>
          <p:cNvSpPr/>
          <p:nvPr/>
        </p:nvSpPr>
        <p:spPr>
          <a:xfrm>
            <a:off x="8544272" y="52312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6"/>
          <p:cNvSpPr/>
          <p:nvPr/>
        </p:nvSpPr>
        <p:spPr>
          <a:xfrm>
            <a:off x="2808181" y="4974134"/>
            <a:ext cx="2374217" cy="571251"/>
          </a:xfrm>
          <a:custGeom>
            <a:avLst/>
            <a:gdLst/>
            <a:ahLst/>
            <a:cxnLst/>
            <a:rect l="l" t="t" r="r" b="b"/>
            <a:pathLst>
              <a:path w="471170" h="137160">
                <a:moveTo>
                  <a:pt x="0" y="0"/>
                </a:moveTo>
                <a:lnTo>
                  <a:pt x="471108" y="0"/>
                </a:lnTo>
                <a:lnTo>
                  <a:pt x="471108" y="136947"/>
                </a:lnTo>
                <a:lnTo>
                  <a:pt x="0" y="1369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lIns="108000" tIns="108000" rIns="108000" bIns="0" rtlCol="0"/>
          <a:lstStyle/>
          <a:p>
            <a:r>
              <a:rPr lang="en-US" sz="600" b="1" dirty="0"/>
              <a:t>&lt; </a:t>
            </a:r>
            <a:r>
              <a:rPr lang="en-US" sz="600" b="1" dirty="0">
                <a:latin typeface="Arial"/>
                <a:ea typeface="+mn-ea"/>
                <a:cs typeface="Arial"/>
              </a:rPr>
              <a:t>game : Game </a:t>
            </a:r>
            <a:r>
              <a:rPr lang="en-US" sz="600" b="1" dirty="0"/>
              <a:t>| </a:t>
            </a:r>
          </a:p>
          <a:p>
            <a:r>
              <a:rPr lang="en-US" sz="600" b="1" dirty="0"/>
              <a:t>    score = 0; level = [ unique : Level];</a:t>
            </a:r>
          </a:p>
          <a:p>
            <a:pPr algn="ctr"/>
            <a:r>
              <a:rPr lang="en-US" sz="600" b="1" dirty="0"/>
              <a:t>    personas = [ </a:t>
            </a:r>
            <a:r>
              <a:rPr lang="en-US" sz="600" b="1" dirty="0" err="1"/>
              <a:t>pacman</a:t>
            </a:r>
            <a:r>
              <a:rPr lang="en-US" sz="600" b="1" dirty="0"/>
              <a:t>, ghost] </a:t>
            </a:r>
            <a:r>
              <a:rPr lang="en-US" sz="600" b="1" dirty="0" smtClean="0"/>
              <a:t>&gt;</a:t>
            </a:r>
          </a:p>
          <a:p>
            <a:pPr algn="ctr"/>
            <a:r>
              <a:rPr lang="fr-FR" sz="600" b="1" dirty="0" smtClean="0"/>
              <a:t>….</a:t>
            </a:r>
            <a:endParaRPr lang="en-US" sz="600" b="1" dirty="0"/>
          </a:p>
          <a:p>
            <a:endParaRPr sz="600" b="1" dirty="0"/>
          </a:p>
        </p:txBody>
      </p:sp>
      <p:sp>
        <p:nvSpPr>
          <p:cNvPr id="17" name="Rectangle 16"/>
          <p:cNvSpPr/>
          <p:nvPr/>
        </p:nvSpPr>
        <p:spPr>
          <a:xfrm>
            <a:off x="8310584" y="3731873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Analysis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700589" y="3747417"/>
            <a:ext cx="2602082" cy="18418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24" y="4003490"/>
            <a:ext cx="479691" cy="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7" grpId="0" animBg="1"/>
      <p:bldP spid="33" grpId="0"/>
      <p:bldP spid="34" grpId="0"/>
      <p:bldP spid="57" grpId="0"/>
      <p:bldP spid="60" grpId="0"/>
      <p:bldP spid="74" grpId="0" animBg="1"/>
      <p:bldP spid="7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3" grpId="0" animBg="1"/>
      <p:bldP spid="45" grpId="0"/>
      <p:bldP spid="47" grpId="0"/>
      <p:bldP spid="48" grpId="0"/>
      <p:bldP spid="49" grpId="0" animBg="1"/>
      <p:bldP spid="52" grpId="0" animBg="1"/>
      <p:bldP spid="63" grpId="0" animBg="1"/>
      <p:bldP spid="67" grpId="0" animBg="1"/>
      <p:bldP spid="14" grpId="0"/>
      <p:bldP spid="66" grpId="0"/>
      <p:bldP spid="83" grpId="0"/>
      <p:bldP spid="15" grpId="0"/>
      <p:bldP spid="84" grpId="0" animBg="1"/>
      <p:bldP spid="85" grpId="0"/>
      <p:bldP spid="86" grpId="0" animBg="1"/>
      <p:bldP spid="17" grpId="0"/>
      <p:bldP spid="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Define a Model Animation Language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55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600" dirty="0">
                <a:latin typeface="Arial" panose="020B0604020202020204" pitchFamily="34" charset="0"/>
                <a:cs typeface="Arial" panose="020B0604020202020204" pitchFamily="34" charset="0"/>
              </a:rPr>
              <a:t>Designing compositional AU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122484" y="1389833"/>
            <a:ext cx="736461" cy="4277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75520" y="138514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49578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5117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58853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24278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069406"/>
            <a:ext cx="1368152" cy="3878070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594747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074768"/>
            <a:ext cx="2252415" cy="3883408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595188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247037" y="2243675"/>
            <a:ext cx="648000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232024" y="143898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394024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16988" y="147041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736024" y="168643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17568" y="130720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42"/>
          <p:cNvSpPr/>
          <p:nvPr/>
        </p:nvSpPr>
        <p:spPr>
          <a:xfrm>
            <a:off x="2399274" y="224114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14688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32843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25096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06206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14309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60064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31785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24508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477541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31923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40454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29756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3431704" y="1613161"/>
            <a:ext cx="16318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263120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139319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317857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743650" y="304403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20010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12340" y="6132471"/>
            <a:ext cx="12144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100" dirty="0" err="1" smtClean="0"/>
              <a:t>Syriani</a:t>
            </a:r>
            <a:r>
              <a:rPr lang="en-US" sz="1100" dirty="0"/>
              <a:t>, Eugene and </a:t>
            </a:r>
            <a:r>
              <a:rPr lang="en-US" sz="1100" dirty="0" err="1"/>
              <a:t>Vangheluwe</a:t>
            </a:r>
            <a:r>
              <a:rPr lang="en-US" sz="1100" dirty="0"/>
              <a:t>, Hans (2010). De-/Re-constructing Model Transformation Languages. In Workshop on Graph Transformation and Visual Modeling </a:t>
            </a:r>
            <a:r>
              <a:rPr lang="en-US" sz="11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DOI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dx.doi.org/10.14279/tuj.eceasst.29.407</a:t>
            </a:r>
            <a:r>
              <a:rPr lang="en-US" sz="1100" dirty="0" smtClean="0"/>
              <a:t> 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968208" y="2685528"/>
            <a:ext cx="360040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MA Effects </a:t>
            </a:r>
            <a:endParaRPr lang="fr-FR" dirty="0">
              <a:solidFill>
                <a:srgbClr val="6F35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968208" y="3483303"/>
            <a:ext cx="360040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composition of AUs?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332476" y="4675174"/>
            <a:ext cx="4740188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b="1" cap="small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coordinate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</a:t>
            </a:r>
            <a:r>
              <a:rPr lang="en-US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&lt;&gt;AU ?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332476" y="1738498"/>
            <a:ext cx="4740188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separate </a:t>
            </a:r>
            <a:r>
              <a:rPr lang="en-US" b="1" cap="small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effects</a:t>
            </a:r>
            <a:r>
              <a:rPr lang="en-US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b="1" cap="small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scheduling</a:t>
            </a:r>
          </a:p>
        </p:txBody>
      </p:sp>
    </p:spTree>
    <p:extLst>
      <p:ext uri="{BB962C8B-B14F-4D97-AF65-F5344CB8AC3E}">
        <p14:creationId xmlns:p14="http://schemas.microsoft.com/office/powerpoint/2010/main" val="5409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 animBg="1"/>
      <p:bldP spid="67" grpId="0" animBg="1"/>
      <p:bldP spid="68" grpId="0" animBg="1"/>
      <p:bldP spid="6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 Effects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Linking Effects with Elements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4634315" y="501028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148832" y="524609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9264353" y="4490264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264353" y="4778341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16081" y="4490264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16081" y="4778341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" name="TextBox 24"/>
          <p:cNvSpPr txBox="1"/>
          <p:nvPr/>
        </p:nvSpPr>
        <p:spPr>
          <a:xfrm>
            <a:off x="8232801" y="3020442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20433" y="2204863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7" name="TextBox 78"/>
          <p:cNvSpPr txBox="1"/>
          <p:nvPr/>
        </p:nvSpPr>
        <p:spPr>
          <a:xfrm>
            <a:off x="9076341" y="2936493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7694105" y="3483229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6200000" flipV="1">
            <a:off x="9153309" y="3387197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3745006" y="452634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1479719" y="46633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4815643" y="1464984"/>
            <a:ext cx="648000" cy="648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50690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6455885" y="1484784"/>
            <a:ext cx="608400" cy="6084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447928" y="177461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645590" y="136240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66711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plein 54"/>
          <p:cNvSpPr/>
          <p:nvPr/>
        </p:nvSpPr>
        <p:spPr>
          <a:xfrm>
            <a:off x="9006443" y="2962894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eur droit 49"/>
          <p:cNvCxnSpPr/>
          <p:nvPr/>
        </p:nvCxnSpPr>
        <p:spPr>
          <a:xfrm flipV="1">
            <a:off x="9132443" y="3088894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49"/>
          <p:cNvCxnSpPr/>
          <p:nvPr/>
        </p:nvCxnSpPr>
        <p:spPr>
          <a:xfrm flipV="1">
            <a:off x="8701140" y="3076666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Arc plein 54"/>
          <p:cNvSpPr/>
          <p:nvPr/>
        </p:nvSpPr>
        <p:spPr>
          <a:xfrm>
            <a:off x="8575140" y="2952111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72548" y="3040231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60180" y="222465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78"/>
          <p:cNvSpPr txBox="1"/>
          <p:nvPr/>
        </p:nvSpPr>
        <p:spPr>
          <a:xfrm>
            <a:off x="2916088" y="2956282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Connecteur en arc 51"/>
          <p:cNvCxnSpPr/>
          <p:nvPr/>
        </p:nvCxnSpPr>
        <p:spPr>
          <a:xfrm rot="5400000" flipH="1" flipV="1">
            <a:off x="1533851" y="3503018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rc 52"/>
          <p:cNvCxnSpPr/>
          <p:nvPr/>
        </p:nvCxnSpPr>
        <p:spPr>
          <a:xfrm rot="16200000" flipV="1">
            <a:off x="2993056" y="3406986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plein 54"/>
          <p:cNvSpPr/>
          <p:nvPr/>
        </p:nvSpPr>
        <p:spPr>
          <a:xfrm>
            <a:off x="2846190" y="2982683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Connecteur droit 49"/>
          <p:cNvCxnSpPr/>
          <p:nvPr/>
        </p:nvCxnSpPr>
        <p:spPr>
          <a:xfrm flipV="1">
            <a:off x="2972190" y="3108683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49"/>
          <p:cNvCxnSpPr/>
          <p:nvPr/>
        </p:nvCxnSpPr>
        <p:spPr>
          <a:xfrm flipV="1">
            <a:off x="2540887" y="3096455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rc plein 54"/>
          <p:cNvSpPr/>
          <p:nvPr/>
        </p:nvSpPr>
        <p:spPr>
          <a:xfrm>
            <a:off x="2414887" y="2971900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4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0" grpId="0" animBg="1"/>
      <p:bldP spid="141" grpId="0" animBg="1"/>
      <p:bldP spid="142" grpId="0" animBg="1"/>
      <p:bldP spid="143" grpId="0" animBg="1"/>
      <p:bldP spid="153" grpId="0"/>
      <p:bldP spid="154" grpId="0" animBg="1"/>
      <p:bldP spid="157" grpId="0"/>
      <p:bldP spid="46" grpId="0" animBg="1"/>
      <p:bldP spid="47" grpId="0" animBg="1"/>
      <p:bldP spid="39" grpId="0" animBg="1"/>
      <p:bldP spid="43" grpId="0" animBg="1"/>
      <p:bldP spid="34" grpId="0" animBg="1"/>
      <p:bldP spid="44" grpId="0" animBg="1"/>
      <p:bldP spid="49" grpId="0"/>
      <p:bldP spid="50" grpId="0" animBg="1"/>
      <p:bldP spid="51" grpId="0"/>
      <p:bldP spid="54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en-GB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several animations for </a:t>
            </a:r>
            <a:r>
              <a:rPr lang="en-GB" sz="4600" dirty="0" smtClean="0">
                <a:latin typeface="Courier" pitchFamily="49" charset="0"/>
                <a:cs typeface="Arial" panose="020B0604020202020204" pitchFamily="34" charset="0"/>
              </a:rPr>
              <a:t>fire()</a:t>
            </a:r>
            <a:endParaRPr lang="en-GB" sz="4600" dirty="0">
              <a:latin typeface="Courier" pitchFamily="49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3432" y="1451260"/>
            <a:ext cx="5328592" cy="877163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8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8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6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7216435" y="175619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7378435" y="193036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8301399" y="178761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720435" y="200363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7001979" y="162441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"/>
          <p:cNvCxnSpPr>
            <a:endCxn id="55" idx="1"/>
          </p:cNvCxnSpPr>
          <p:nvPr/>
        </p:nvCxnSpPr>
        <p:spPr>
          <a:xfrm flipV="1">
            <a:off x="2423592" y="3139804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à coins arrondis 54"/>
          <p:cNvSpPr/>
          <p:nvPr/>
        </p:nvSpPr>
        <p:spPr>
          <a:xfrm>
            <a:off x="3377994" y="2952604"/>
            <a:ext cx="1925918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3377994" y="3742824"/>
            <a:ext cx="1925918" cy="374400"/>
          </a:xfrm>
          <a:prstGeom prst="roundRect">
            <a:avLst>
              <a:gd name="adj" fmla="val 96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911425" y="3354326"/>
            <a:ext cx="1506980" cy="373896"/>
          </a:xfrm>
          <a:prstGeom prst="roundRect">
            <a:avLst>
              <a:gd name="adj" fmla="val 961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2"/>
          <p:cNvCxnSpPr>
            <a:stCxn id="57" idx="3"/>
            <a:endCxn id="56" idx="1"/>
          </p:cNvCxnSpPr>
          <p:nvPr/>
        </p:nvCxnSpPr>
        <p:spPr>
          <a:xfrm>
            <a:off x="2418405" y="3541274"/>
            <a:ext cx="959589" cy="38875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2"/>
          <p:cNvCxnSpPr>
            <a:endCxn id="64" idx="1"/>
          </p:cNvCxnSpPr>
          <p:nvPr/>
        </p:nvCxnSpPr>
        <p:spPr>
          <a:xfrm flipV="1">
            <a:off x="2485909" y="5005885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Rectangle à coins arrondis 63"/>
          <p:cNvSpPr/>
          <p:nvPr/>
        </p:nvSpPr>
        <p:spPr>
          <a:xfrm>
            <a:off x="3440311" y="4818685"/>
            <a:ext cx="1863601" cy="374400"/>
          </a:xfrm>
          <a:prstGeom prst="roundRect">
            <a:avLst>
              <a:gd name="adj" fmla="val 826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3440311" y="5608905"/>
            <a:ext cx="1863601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911426" y="5219477"/>
            <a:ext cx="1569520" cy="389428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2"/>
          <p:cNvCxnSpPr>
            <a:stCxn id="66" idx="3"/>
            <a:endCxn id="65" idx="1"/>
          </p:cNvCxnSpPr>
          <p:nvPr/>
        </p:nvCxnSpPr>
        <p:spPr>
          <a:xfrm>
            <a:off x="2480946" y="5414191"/>
            <a:ext cx="959365" cy="381914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Ellipse 69"/>
          <p:cNvSpPr/>
          <p:nvPr/>
        </p:nvSpPr>
        <p:spPr>
          <a:xfrm>
            <a:off x="6511100" y="3228261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6806300" y="351222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9303431" y="3216680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350520" y="3658257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377641" y="312483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9599861" y="355329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0516" y="1332963"/>
            <a:ext cx="10958092" cy="13267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478454" y="5117775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773654" y="5401736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270785" y="5106194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317874" y="5547771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344995" y="501434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63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1.48148E-6 L 0.22838 0.0030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  <p:bldP spid="70" grpId="0" animBg="1"/>
      <p:bldP spid="71" grpId="0" animBg="1"/>
      <p:bldP spid="71" grpId="1" animBg="1"/>
      <p:bldP spid="72" grpId="0" animBg="1"/>
      <p:bldP spid="37" grpId="0" animBg="1"/>
      <p:bldP spid="35" grpId="0" animBg="1"/>
      <p:bldP spid="36" grpId="0" animBg="1"/>
      <p:bldP spid="36" grpId="1" animBg="1"/>
      <p:bldP spid="36" grpId="2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57814" y="2335804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814" y="197227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3528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63516" y="401624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660358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50076" y="4370132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8687" y="5003304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77520" y="2744935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88597" y="192861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4366719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77520" y="3609021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6491160" y="2384890"/>
            <a:ext cx="1595438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9133269" y="2528921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728707" y="2384890"/>
            <a:ext cx="1094570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8086598" y="2690921"/>
            <a:ext cx="10466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9641597" y="2690921"/>
            <a:ext cx="10871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6384032" y="2186754"/>
            <a:ext cx="5544616" cy="1026221"/>
          </a:xfrm>
          <a:prstGeom prst="roundRect">
            <a:avLst>
              <a:gd name="adj" fmla="val 12194"/>
            </a:avLst>
          </a:prstGeom>
          <a:noFill/>
          <a:ln w="1270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6300555" y="1880874"/>
            <a:ext cx="1106472" cy="360000"/>
          </a:xfrm>
          <a:prstGeom prst="roundRect">
            <a:avLst>
              <a:gd name="adj" fmla="val 732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800" b="1" baseline="-250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" name=" 3"/>
          <p:cNvSpPr/>
          <p:nvPr/>
        </p:nvSpPr>
        <p:spPr>
          <a:xfrm>
            <a:off x="6888088" y="3820810"/>
            <a:ext cx="432048" cy="432048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5" name=" 3"/>
          <p:cNvSpPr/>
          <p:nvPr/>
        </p:nvSpPr>
        <p:spPr>
          <a:xfrm>
            <a:off x="6600056" y="3676794"/>
            <a:ext cx="360040" cy="359623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6" name=" 3"/>
          <p:cNvSpPr/>
          <p:nvPr/>
        </p:nvSpPr>
        <p:spPr>
          <a:xfrm>
            <a:off x="6888088" y="3532778"/>
            <a:ext cx="324983" cy="335774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7" name="Rectangle à coins arrondis 176"/>
          <p:cNvSpPr/>
          <p:nvPr/>
        </p:nvSpPr>
        <p:spPr>
          <a:xfrm>
            <a:off x="7511345" y="3679419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8449589" y="3755572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9" name="Connecteur droit 178"/>
          <p:cNvCxnSpPr>
            <a:endCxn id="178" idx="1"/>
          </p:cNvCxnSpPr>
          <p:nvPr/>
        </p:nvCxnSpPr>
        <p:spPr>
          <a:xfrm>
            <a:off x="8184232" y="3862340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8809589" y="3860016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9708080" y="3856605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>
            <a:spLocks noChangeAspect="1"/>
          </p:cNvSpPr>
          <p:nvPr/>
        </p:nvSpPr>
        <p:spPr>
          <a:xfrm>
            <a:off x="9984432" y="3672230"/>
            <a:ext cx="360000" cy="22945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>
            <a:spLocks noChangeAspect="1"/>
          </p:cNvSpPr>
          <p:nvPr/>
        </p:nvSpPr>
        <p:spPr>
          <a:xfrm>
            <a:off x="10566790" y="3761784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4" name="Connecteur droit 183"/>
          <p:cNvCxnSpPr>
            <a:endCxn id="183" idx="1"/>
          </p:cNvCxnSpPr>
          <p:nvPr/>
        </p:nvCxnSpPr>
        <p:spPr>
          <a:xfrm>
            <a:off x="10301433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10926790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à coins arrondis 185"/>
          <p:cNvSpPr/>
          <p:nvPr/>
        </p:nvSpPr>
        <p:spPr>
          <a:xfrm>
            <a:off x="9031947" y="3680367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7" name="Rectangle à coins arrondis 186"/>
          <p:cNvSpPr/>
          <p:nvPr/>
        </p:nvSpPr>
        <p:spPr>
          <a:xfrm>
            <a:off x="11149904" y="3687842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489133" y="4561421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7489133" y="4570298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8135637" y="493255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/>
          <p:cNvSpPr/>
          <p:nvPr/>
        </p:nvSpPr>
        <p:spPr>
          <a:xfrm>
            <a:off x="9721437" y="491289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9764536" y="577218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64906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994721" y="58791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835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871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07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98" name="Connecteur droit avec flèche 197"/>
          <p:cNvCxnSpPr/>
          <p:nvPr/>
        </p:nvCxnSpPr>
        <p:spPr>
          <a:xfrm>
            <a:off x="10009413" y="5408900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9434721" y="4725703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8672091" y="5196730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9976959" y="55219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02" name="Ellipse 201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Connecteur droit avec flèche 202"/>
          <p:cNvCxnSpPr/>
          <p:nvPr/>
        </p:nvCxnSpPr>
        <p:spPr>
          <a:xfrm>
            <a:off x="8576352" y="5005807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203"/>
          <p:cNvCxnSpPr/>
          <p:nvPr/>
        </p:nvCxnSpPr>
        <p:spPr>
          <a:xfrm flipH="1" flipV="1">
            <a:off x="8626971" y="525726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/>
          <p:cNvCxnSpPr/>
          <p:nvPr/>
        </p:nvCxnSpPr>
        <p:spPr>
          <a:xfrm>
            <a:off x="10019937" y="540834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Ellipse 205"/>
          <p:cNvSpPr/>
          <p:nvPr/>
        </p:nvSpPr>
        <p:spPr>
          <a:xfrm>
            <a:off x="9901597" y="508707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673030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08" name="ZoneTexte 207"/>
          <p:cNvSpPr txBox="1"/>
          <p:nvPr/>
        </p:nvSpPr>
        <p:spPr>
          <a:xfrm>
            <a:off x="9445245" y="472514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9" name="ZoneTexte 208"/>
          <p:cNvSpPr txBox="1"/>
          <p:nvPr/>
        </p:nvSpPr>
        <p:spPr>
          <a:xfrm>
            <a:off x="8682615" y="519617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10" name="ZoneTexte 209"/>
          <p:cNvSpPr txBox="1"/>
          <p:nvPr/>
        </p:nvSpPr>
        <p:spPr>
          <a:xfrm>
            <a:off x="9987483" y="5521366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11" name="Ellipse 210"/>
          <p:cNvSpPr/>
          <p:nvPr/>
        </p:nvSpPr>
        <p:spPr>
          <a:xfrm>
            <a:off x="9895428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Connecteur droit avec flèche 211"/>
          <p:cNvCxnSpPr/>
          <p:nvPr/>
        </p:nvCxnSpPr>
        <p:spPr>
          <a:xfrm flipH="1">
            <a:off x="8622634" y="5257263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Ellipse 212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7990687" y="5879111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5" name="Ellipse 214"/>
          <p:cNvSpPr/>
          <p:nvPr/>
        </p:nvSpPr>
        <p:spPr>
          <a:xfrm>
            <a:off x="8290266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Connecteur droit avec flèche 215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Ellipse 216"/>
          <p:cNvSpPr/>
          <p:nvPr/>
        </p:nvSpPr>
        <p:spPr>
          <a:xfrm>
            <a:off x="9901597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8349392" y="5879111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9" name="Ellipse 218"/>
          <p:cNvSpPr/>
          <p:nvPr/>
        </p:nvSpPr>
        <p:spPr>
          <a:xfrm>
            <a:off x="9901597" y="507624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Connecteur droit avec flèche 219"/>
          <p:cNvCxnSpPr/>
          <p:nvPr/>
        </p:nvCxnSpPr>
        <p:spPr>
          <a:xfrm flipH="1">
            <a:off x="8608758" y="5262414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Ellipse 220"/>
          <p:cNvSpPr/>
          <p:nvPr/>
        </p:nvSpPr>
        <p:spPr>
          <a:xfrm>
            <a:off x="8294531" y="509070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8718755" y="588074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23" name="Ellipse 222"/>
          <p:cNvSpPr/>
          <p:nvPr/>
        </p:nvSpPr>
        <p:spPr>
          <a:xfrm>
            <a:off x="8286152" y="5074899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eur droit avec flèche 223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Ellipse 224"/>
          <p:cNvSpPr/>
          <p:nvPr/>
        </p:nvSpPr>
        <p:spPr>
          <a:xfrm>
            <a:off x="9897483" y="50891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085246" y="5879111"/>
            <a:ext cx="342922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6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27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28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9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1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81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310"/>
                            </p:stCondLst>
                            <p:childTnLst>
                              <p:par>
                                <p:cTn id="181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810"/>
                            </p:stCondLst>
                            <p:childTnLst>
                              <p:par>
                                <p:cTn id="1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82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820"/>
                            </p:stCondLst>
                            <p:childTnLst>
                              <p:par>
                                <p:cTn id="1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82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82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82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820"/>
                            </p:stCondLst>
                            <p:childTnLst>
                              <p:par>
                                <p:cTn id="206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32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3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340"/>
                            </p:stCondLst>
                            <p:childTnLst>
                              <p:par>
                                <p:cTn id="220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9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9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2090"/>
                            </p:stCondLst>
                            <p:childTnLst>
                              <p:par>
                                <p:cTn id="235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2840"/>
                            </p:stCondLst>
                            <p:childTnLst>
                              <p:par>
                                <p:cTn id="24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334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3350"/>
                            </p:stCondLst>
                            <p:childTnLst>
                              <p:par>
                                <p:cTn id="2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0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386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4360"/>
                            </p:stCondLst>
                            <p:childTnLst>
                              <p:par>
                                <p:cTn id="264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36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5370"/>
                            </p:stCondLst>
                            <p:childTnLst>
                              <p:par>
                                <p:cTn id="27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5380"/>
                            </p:stCondLst>
                            <p:childTnLst>
                              <p:par>
                                <p:cTn id="27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613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6380"/>
                            </p:stCondLst>
                            <p:childTnLst>
                              <p:par>
                                <p:cTn id="29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713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738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7390"/>
                            </p:stCondLst>
                            <p:childTnLst>
                              <p:par>
                                <p:cTn id="3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7" grpId="0" animBg="1"/>
      <p:bldP spid="120" grpId="0"/>
      <p:bldP spid="177" grpId="0" animBg="1"/>
      <p:bldP spid="178" grpId="0" animBg="1"/>
      <p:bldP spid="182" grpId="0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9" grpId="0"/>
      <p:bldP spid="200" grpId="0"/>
      <p:bldP spid="201" grpId="0"/>
      <p:bldP spid="202" grpId="0" animBg="1"/>
      <p:bldP spid="202" grpId="1" animBg="1"/>
      <p:bldP spid="202" grpId="2" animBg="1"/>
      <p:bldP spid="206" grpId="0" animBg="1"/>
      <p:bldP spid="206" grpId="1" animBg="1"/>
      <p:bldP spid="207" grpId="0" animBg="1"/>
      <p:bldP spid="208" grpId="0"/>
      <p:bldP spid="209" grpId="0"/>
      <p:bldP spid="210" grpId="0"/>
      <p:bldP spid="211" grpId="0" animBg="1"/>
      <p:bldP spid="211" grpId="1" animBg="1"/>
      <p:bldP spid="211" grpId="2" animBg="1"/>
      <p:bldP spid="213" grpId="0" animBg="1"/>
      <p:bldP spid="213" grpId="1" animBg="1"/>
      <p:bldP spid="214" grpId="0" animBg="1"/>
      <p:bldP spid="215" grpId="0" animBg="1"/>
      <p:bldP spid="215" grpId="1" animBg="1"/>
      <p:bldP spid="215" grpId="2" animBg="1"/>
      <p:bldP spid="217" grpId="0" animBg="1"/>
      <p:bldP spid="217" grpId="1" animBg="1"/>
      <p:bldP spid="218" grpId="0" animBg="1"/>
      <p:bldP spid="219" grpId="0" animBg="1"/>
      <p:bldP spid="219" grpId="1" animBg="1"/>
      <p:bldP spid="219" grpId="2" animBg="1"/>
      <p:bldP spid="221" grpId="0" animBg="1"/>
      <p:bldP spid="221" grpId="1" animBg="1"/>
      <p:bldP spid="222" grpId="0" animBg="1"/>
      <p:bldP spid="223" grpId="0" animBg="1"/>
      <p:bldP spid="223" grpId="1" animBg="1"/>
      <p:bldP spid="223" grpId="2" animBg="1"/>
      <p:bldP spid="225" grpId="0" animBg="1"/>
      <p:bldP spid="2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Snip Single Corner Rectangle 35"/>
          <p:cNvSpPr/>
          <p:nvPr/>
        </p:nvSpPr>
        <p:spPr>
          <a:xfrm>
            <a:off x="1775520" y="2348880"/>
            <a:ext cx="8725674" cy="2386475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Definition 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of the </a:t>
            </a:r>
            <a:r>
              <a:rPr lang="en-US" sz="2800" b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endParaRPr lang="en-US" sz="28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</a:t>
            </a: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DSL for </a:t>
            </a:r>
            <a:r>
              <a:rPr lang="fr-BE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Mapping</a:t>
            </a: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fr-BE" sz="2800" b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Elements</a:t>
            </a: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to the </a:t>
            </a:r>
            <a:r>
              <a:rPr lang="en-US" sz="2800" b="1" dirty="0" err="1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Effets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endParaRPr lang="fr-BE" sz="28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BE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A DSL for 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</a:t>
            </a:r>
            <a:r>
              <a:rPr lang="en-US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Definition </a:t>
            </a:r>
            <a:r>
              <a:rPr lang="en-US" sz="2800" b="1" dirty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of </a:t>
            </a:r>
            <a:r>
              <a:rPr lang="fr-BE" sz="28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UA </a:t>
            </a:r>
            <a:r>
              <a:rPr lang="fr-BE" sz="2800" b="1" dirty="0" err="1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Scheduling</a:t>
            </a:r>
            <a:endParaRPr lang="fr-FR" sz="28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2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Relate AUs with TUs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829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24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" y="6189893"/>
            <a:ext cx="9936842" cy="415498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en-US" sz="1200" b="1" dirty="0"/>
              <a:t>[5] </a:t>
            </a:r>
            <a:r>
              <a:rPr lang="en-US" sz="1200" b="1" dirty="0" err="1"/>
              <a:t>Erwan</a:t>
            </a:r>
            <a:r>
              <a:rPr lang="en-US" sz="1200" b="1" dirty="0"/>
              <a:t> </a:t>
            </a:r>
            <a:r>
              <a:rPr lang="en-US" sz="1200" b="1" dirty="0" err="1"/>
              <a:t>Bousse</a:t>
            </a:r>
            <a:r>
              <a:rPr lang="en-US" sz="1200" b="1" dirty="0"/>
              <a:t>, Dorian Leroy, Benoit </a:t>
            </a:r>
            <a:r>
              <a:rPr lang="en-US" sz="1200" b="1" dirty="0" err="1"/>
              <a:t>Combemale</a:t>
            </a:r>
            <a:r>
              <a:rPr lang="en-US" sz="1200" b="1" dirty="0"/>
              <a:t>, Manuel </a:t>
            </a:r>
            <a:r>
              <a:rPr lang="en-US" sz="1200" b="1" dirty="0" err="1"/>
              <a:t>Wimmer</a:t>
            </a:r>
            <a:r>
              <a:rPr lang="en-US" sz="1200" b="1" dirty="0"/>
              <a:t>, and Benoit </a:t>
            </a:r>
            <a:r>
              <a:rPr lang="en-US" sz="1200" b="1" dirty="0" err="1"/>
              <a:t>Baudry</a:t>
            </a:r>
            <a:r>
              <a:rPr lang="en-US" sz="1200" b="1" dirty="0"/>
              <a:t>. Omniscient </a:t>
            </a:r>
            <a:r>
              <a:rPr lang="en-US" sz="1200" b="1" dirty="0" smtClean="0"/>
              <a:t>Debugging </a:t>
            </a:r>
            <a:r>
              <a:rPr lang="en-US" sz="1200" b="1" dirty="0"/>
              <a:t>for </a:t>
            </a:r>
            <a:r>
              <a:rPr lang="en-US" sz="1200" b="1" dirty="0" smtClean="0"/>
              <a:t>Executable DSLs</a:t>
            </a:r>
            <a:r>
              <a:rPr lang="en-US" sz="1200" b="1" dirty="0"/>
              <a:t>. Journal of Systems and Software, 137:261–288, 2018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82705" y="18730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683406" y="264317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81291" y="360823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776504" y="508621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535178" y="2171153"/>
            <a:ext cx="1368152" cy="3787307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870900" y="224717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870900" y="3286790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868003" y="4788332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58216" y="2583202"/>
            <a:ext cx="2252414" cy="1553708"/>
            <a:chOff x="2556943" y="2760094"/>
            <a:chExt cx="2252414" cy="1553708"/>
          </a:xfrm>
        </p:grpSpPr>
        <p:sp>
          <p:nvSpPr>
            <p:cNvPr id="64" name="Flèche droite 63"/>
            <p:cNvSpPr/>
            <p:nvPr/>
          </p:nvSpPr>
          <p:spPr>
            <a:xfrm rot="5400000">
              <a:off x="2906296" y="2410741"/>
              <a:ext cx="1553708" cy="225241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Flèche droite 40"/>
            <p:cNvSpPr/>
            <p:nvPr/>
          </p:nvSpPr>
          <p:spPr>
            <a:xfrm rot="5400000">
              <a:off x="3425509" y="280569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Flèche droite 42"/>
            <p:cNvSpPr/>
            <p:nvPr/>
          </p:nvSpPr>
          <p:spPr>
            <a:xfrm rot="5400000">
              <a:off x="3449086" y="342106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91544" y="2987953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2060655" y="4478012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709694" y="1556792"/>
            <a:ext cx="5407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Tag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that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are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amenable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to MA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BE" dirty="0" err="1">
                <a:solidFill>
                  <a:srgbClr val="000000"/>
                </a:solidFill>
                <a:latin typeface="LinLibertineT"/>
              </a:rPr>
              <a:t>Add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 annotations on </a:t>
            </a:r>
            <a:r>
              <a:rPr lang="fr-BE" dirty="0" err="1" smtClean="0">
                <a:solidFill>
                  <a:srgbClr val="000000"/>
                </a:solidFill>
                <a:latin typeface="LinLibertineT"/>
              </a:rPr>
              <a:t>TUs</a:t>
            </a:r>
            <a:r>
              <a:rPr lang="fr-BE" dirty="0" smtClean="0">
                <a:solidFill>
                  <a:srgbClr val="000000"/>
                </a:solidFill>
                <a:latin typeface="LinLibertineT"/>
              </a:rPr>
              <a:t> (</a:t>
            </a:r>
            <a:r>
              <a:rPr lang="fr-BE" dirty="0" err="1">
                <a:solidFill>
                  <a:srgbClr val="000000"/>
                </a:solidFill>
                <a:latin typeface="LinLibertineT"/>
              </a:rPr>
              <a:t>e.g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. </a:t>
            </a:r>
            <a:r>
              <a:rPr lang="en-US" dirty="0" smtClean="0">
                <a:solidFill>
                  <a:srgbClr val="0066FF"/>
                </a:solidFill>
              </a:rPr>
              <a:t>@Step)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Define a Communication Protocol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What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is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happening in the Transformation Engine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Which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information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should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be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LinLibertineT"/>
              </a:rPr>
              <a:t>transmitted</a:t>
            </a:r>
            <a:endParaRPr lang="en-US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4631142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065316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065316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069881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526623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72052" y="4268790"/>
            <a:ext cx="3823806" cy="1634843"/>
            <a:chOff x="2344202" y="4115322"/>
            <a:chExt cx="3823806" cy="1634843"/>
          </a:xfrm>
        </p:grpSpPr>
        <p:sp>
          <p:nvSpPr>
            <p:cNvPr id="66" name="Flèche droite 65"/>
            <p:cNvSpPr/>
            <p:nvPr/>
          </p:nvSpPr>
          <p:spPr>
            <a:xfrm rot="5400000">
              <a:off x="3438683" y="3020841"/>
              <a:ext cx="1634843" cy="3823806"/>
            </a:xfrm>
            <a:prstGeom prst="rightArrow">
              <a:avLst>
                <a:gd name="adj1" fmla="val 50000"/>
                <a:gd name="adj2" fmla="val 4836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 rot="5400000">
              <a:off x="4146834" y="4504634"/>
              <a:ext cx="941485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Flèche droite 66"/>
            <p:cNvSpPr/>
            <p:nvPr/>
          </p:nvSpPr>
          <p:spPr>
            <a:xfrm rot="5400000">
              <a:off x="3555281" y="417173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Flèche droite 67"/>
            <p:cNvSpPr/>
            <p:nvPr/>
          </p:nvSpPr>
          <p:spPr>
            <a:xfrm rot="5400000">
              <a:off x="3578858" y="478710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54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85"/>
          <p:cNvSpPr txBox="1"/>
          <p:nvPr/>
        </p:nvSpPr>
        <p:spPr>
          <a:xfrm>
            <a:off x="896265" y="335408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about </a:t>
            </a:r>
            <a:r>
              <a:rPr lang="en-US" sz="46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reusing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65" descr="MCj02380420000[1]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>
            <a:endCxn id="115" idx="0"/>
          </p:cNvCxnSpPr>
          <p:nvPr/>
        </p:nvCxnSpPr>
        <p:spPr>
          <a:xfrm rot="5400000">
            <a:off x="1174562" y="328211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1654667" y="490536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1816667" y="507291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2739631" y="493679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/>
          <p:cNvCxnSpPr/>
          <p:nvPr/>
        </p:nvCxnSpPr>
        <p:spPr>
          <a:xfrm>
            <a:off x="2158667" y="5152813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1440211" y="4773589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Ellipse 154"/>
          <p:cNvSpPr/>
          <p:nvPr/>
        </p:nvSpPr>
        <p:spPr>
          <a:xfrm>
            <a:off x="2872817" y="5085160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70"/>
          <p:cNvSpPr/>
          <p:nvPr/>
        </p:nvSpPr>
        <p:spPr>
          <a:xfrm>
            <a:off x="7475710" y="486916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5" name="Rounded Rectangle 71"/>
          <p:cNvSpPr/>
          <p:nvPr/>
        </p:nvSpPr>
        <p:spPr>
          <a:xfrm>
            <a:off x="10232803" y="487846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75"/>
          <p:cNvCxnSpPr>
            <a:stCxn id="84" idx="3"/>
            <a:endCxn id="85" idx="1"/>
          </p:cNvCxnSpPr>
          <p:nvPr/>
        </p:nvCxnSpPr>
        <p:spPr>
          <a:xfrm>
            <a:off x="8667310" y="526516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9526246" y="503432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9"/>
          <p:cNvSpPr txBox="1"/>
          <p:nvPr/>
        </p:nvSpPr>
        <p:spPr>
          <a:xfrm>
            <a:off x="8647052" y="530097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89" y="4977607"/>
            <a:ext cx="541021" cy="558160"/>
          </a:xfrm>
          <a:prstGeom prst="rect">
            <a:avLst/>
          </a:prstGeom>
        </p:spPr>
      </p:pic>
      <p:pic>
        <p:nvPicPr>
          <p:cNvPr id="161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8" y="4991731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87" grpId="0" animBg="1"/>
      <p:bldP spid="88" grpId="0" animBg="1"/>
      <p:bldP spid="88" grpId="1" animBg="1"/>
      <p:bldP spid="89" grpId="0" animBg="1"/>
      <p:bldP spid="155" grpId="0" animBg="1"/>
      <p:bldP spid="84" grpId="0" animBg="1"/>
      <p:bldP spid="85" grpId="0" animBg="1"/>
      <p:bldP spid="158" grpId="0"/>
      <p:bldP spid="15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9706" y="2168089"/>
            <a:ext cx="7496595" cy="338142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Definition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(typically produced from a textual/visual editor)</a:t>
            </a:r>
          </a:p>
          <a:p>
            <a:pPr>
              <a:lnSpc>
                <a:spcPct val="250000"/>
              </a:lnSpc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Definition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2" y="6101565"/>
            <a:ext cx="8667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Benoît</a:t>
            </a:r>
            <a:r>
              <a:rPr lang="en-US" sz="1200" dirty="0" smtClean="0"/>
              <a:t> </a:t>
            </a:r>
            <a:r>
              <a:rPr lang="en-US" sz="1200" dirty="0" err="1"/>
              <a:t>Combemale</a:t>
            </a:r>
            <a:r>
              <a:rPr lang="en-US" sz="1200" dirty="0"/>
              <a:t>, Xavier </a:t>
            </a:r>
            <a:r>
              <a:rPr lang="en-US" sz="1200" dirty="0" err="1"/>
              <a:t>Crégut</a:t>
            </a:r>
            <a:r>
              <a:rPr lang="en-US" sz="1200" dirty="0"/>
              <a:t>, and Marc </a:t>
            </a:r>
            <a:r>
              <a:rPr lang="en-US" sz="1200" dirty="0" err="1"/>
              <a:t>Pantel</a:t>
            </a:r>
            <a:r>
              <a:rPr lang="en-US" sz="1200" dirty="0"/>
              <a:t>. A Design Pattern to Build Executable DSMLs and Associated V&amp;V Tools. In Asia-Pacific Software Engineering Conference, pages 282–287, 2012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8456599" y="2977527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92144" y="1772816"/>
            <a:ext cx="4501458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26"/>
          <p:cNvGrpSpPr/>
          <p:nvPr/>
        </p:nvGrpSpPr>
        <p:grpSpPr>
          <a:xfrm>
            <a:off x="7443812" y="1824546"/>
            <a:ext cx="1266826" cy="559523"/>
            <a:chOff x="333374" y="419100"/>
            <a:chExt cx="1266826" cy="559523"/>
          </a:xfrm>
        </p:grpSpPr>
        <p:sp>
          <p:nvSpPr>
            <p:cNvPr id="51" name="Rectangle 50"/>
            <p:cNvSpPr/>
            <p:nvPr/>
          </p:nvSpPr>
          <p:spPr>
            <a:xfrm>
              <a:off x="333374" y="419100"/>
              <a:ext cx="1266825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374" y="695325"/>
              <a:ext cx="126682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score: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8835075" y="2324272"/>
            <a:ext cx="1057277" cy="559523"/>
            <a:chOff x="1238249" y="1120272"/>
            <a:chExt cx="1057277" cy="559523"/>
          </a:xfrm>
        </p:grpSpPr>
        <p:sp>
          <p:nvSpPr>
            <p:cNvPr id="49" name="Rectangle 4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57282" y="2889194"/>
            <a:ext cx="58102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8586181" y="4016468"/>
            <a:ext cx="797256" cy="630218"/>
          </a:xfrm>
          <a:custGeom>
            <a:avLst/>
            <a:gdLst>
              <a:gd name="connsiteX0" fmla="*/ 0 w 581026"/>
              <a:gd name="connsiteY0" fmla="*/ 0 h 453569"/>
              <a:gd name="connsiteX1" fmla="*/ 581026 w 581026"/>
              <a:gd name="connsiteY1" fmla="*/ 0 h 453569"/>
              <a:gd name="connsiteX2" fmla="*/ 581026 w 581026"/>
              <a:gd name="connsiteY2" fmla="*/ 453569 h 453569"/>
              <a:gd name="connsiteX3" fmla="*/ 0 w 581026"/>
              <a:gd name="connsiteY3" fmla="*/ 453569 h 453569"/>
              <a:gd name="connsiteX4" fmla="*/ 0 w 581026"/>
              <a:gd name="connsiteY4" fmla="*/ 0 h 453569"/>
              <a:gd name="connsiteX0" fmla="*/ 0 w 581026"/>
              <a:gd name="connsiteY0" fmla="*/ 0 h 453569"/>
              <a:gd name="connsiteX1" fmla="*/ 134336 w 581026"/>
              <a:gd name="connsiteY1" fmla="*/ 524 h 453569"/>
              <a:gd name="connsiteX2" fmla="*/ 581026 w 581026"/>
              <a:gd name="connsiteY2" fmla="*/ 0 h 453569"/>
              <a:gd name="connsiteX3" fmla="*/ 581026 w 581026"/>
              <a:gd name="connsiteY3" fmla="*/ 453569 h 453569"/>
              <a:gd name="connsiteX4" fmla="*/ 0 w 581026"/>
              <a:gd name="connsiteY4" fmla="*/ 453569 h 453569"/>
              <a:gd name="connsiteX5" fmla="*/ 0 w 581026"/>
              <a:gd name="connsiteY5" fmla="*/ 0 h 453569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1026 w 581026"/>
              <a:gd name="connsiteY4" fmla="*/ 455426 h 455426"/>
              <a:gd name="connsiteX5" fmla="*/ 0 w 581026"/>
              <a:gd name="connsiteY5" fmla="*/ 455426 h 455426"/>
              <a:gd name="connsiteX6" fmla="*/ 0 w 581026"/>
              <a:gd name="connsiteY6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6014"/>
              <a:gd name="connsiteX1" fmla="*/ 134336 w 581026"/>
              <a:gd name="connsiteY1" fmla="*/ 2381 h 456014"/>
              <a:gd name="connsiteX2" fmla="*/ 317693 w 581026"/>
              <a:gd name="connsiteY2" fmla="*/ 0 h 456014"/>
              <a:gd name="connsiteX3" fmla="*/ 581026 w 581026"/>
              <a:gd name="connsiteY3" fmla="*/ 1857 h 456014"/>
              <a:gd name="connsiteX4" fmla="*/ 580347 w 581026"/>
              <a:gd name="connsiteY4" fmla="*/ 103248 h 456014"/>
              <a:gd name="connsiteX5" fmla="*/ 581026 w 581026"/>
              <a:gd name="connsiteY5" fmla="*/ 455426 h 456014"/>
              <a:gd name="connsiteX6" fmla="*/ 464074 w 581026"/>
              <a:gd name="connsiteY6" fmla="*/ 456014 h 456014"/>
              <a:gd name="connsiteX7" fmla="*/ 0 w 581026"/>
              <a:gd name="connsiteY7" fmla="*/ 455426 h 456014"/>
              <a:gd name="connsiteX8" fmla="*/ 0 w 581026"/>
              <a:gd name="connsiteY8" fmla="*/ 1857 h 456014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326976 w 581026"/>
              <a:gd name="connsiteY6" fmla="*/ 454293 h 455426"/>
              <a:gd name="connsiteX7" fmla="*/ 0 w 581026"/>
              <a:gd name="connsiteY7" fmla="*/ 455426 h 455426"/>
              <a:gd name="connsiteX8" fmla="*/ 0 w 581026"/>
              <a:gd name="connsiteY8" fmla="*/ 1857 h 45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26" h="455426">
                <a:moveTo>
                  <a:pt x="0" y="1857"/>
                </a:moveTo>
                <a:lnTo>
                  <a:pt x="134336" y="2381"/>
                </a:lnTo>
                <a:lnTo>
                  <a:pt x="317693" y="0"/>
                </a:lnTo>
                <a:lnTo>
                  <a:pt x="581026" y="1857"/>
                </a:lnTo>
                <a:cubicBezTo>
                  <a:pt x="580800" y="35654"/>
                  <a:pt x="580573" y="69451"/>
                  <a:pt x="580347" y="103248"/>
                </a:cubicBezTo>
                <a:cubicBezTo>
                  <a:pt x="580573" y="220641"/>
                  <a:pt x="580800" y="338033"/>
                  <a:pt x="581026" y="455426"/>
                </a:cubicBezTo>
                <a:lnTo>
                  <a:pt x="326976" y="454293"/>
                </a:lnTo>
                <a:lnTo>
                  <a:pt x="0" y="455426"/>
                </a:lnTo>
                <a:lnTo>
                  <a:pt x="0" y="1857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8667564" y="4610325"/>
            <a:ext cx="46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518317" y="4297155"/>
            <a:ext cx="4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9535854" y="3962937"/>
            <a:ext cx="49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fr-F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9130091" y="3594649"/>
            <a:ext cx="42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</a:p>
          <a:p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8332325" y="3168192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463444" y="2723982"/>
            <a:ext cx="45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8093648" y="271301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38"/>
          <p:cNvSpPr txBox="1"/>
          <p:nvPr/>
        </p:nvSpPr>
        <p:spPr>
          <a:xfrm>
            <a:off x="8656127" y="242328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Elbow Connector 40"/>
          <p:cNvCxnSpPr>
            <a:stCxn id="51" idx="3"/>
            <a:endCxn id="49" idx="0"/>
          </p:cNvCxnSpPr>
          <p:nvPr/>
        </p:nvCxnSpPr>
        <p:spPr>
          <a:xfrm>
            <a:off x="8710637" y="1962659"/>
            <a:ext cx="653077" cy="361613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41"/>
          <p:cNvSpPr txBox="1"/>
          <p:nvPr/>
        </p:nvSpPr>
        <p:spPr>
          <a:xfrm>
            <a:off x="9361606" y="2146324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749469" y="1934872"/>
            <a:ext cx="554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8722834" y="1912774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44"/>
          <p:cNvGrpSpPr/>
          <p:nvPr/>
        </p:nvGrpSpPr>
        <p:grpSpPr>
          <a:xfrm>
            <a:off x="10485113" y="2895773"/>
            <a:ext cx="1057277" cy="559523"/>
            <a:chOff x="1238249" y="1120272"/>
            <a:chExt cx="1057277" cy="559523"/>
          </a:xfrm>
          <a:solidFill>
            <a:schemeClr val="bg1">
              <a:lumMod val="7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Persona</a:t>
              </a:r>
              <a:endParaRPr lang="en-GB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6" name="Elbow Connector 47"/>
          <p:cNvCxnSpPr>
            <a:stCxn id="51" idx="3"/>
            <a:endCxn id="47" idx="0"/>
          </p:cNvCxnSpPr>
          <p:nvPr/>
        </p:nvCxnSpPr>
        <p:spPr>
          <a:xfrm>
            <a:off x="8710637" y="1962659"/>
            <a:ext cx="2303115" cy="933114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50"/>
          <p:cNvSpPr txBox="1"/>
          <p:nvPr/>
        </p:nvSpPr>
        <p:spPr>
          <a:xfrm>
            <a:off x="10956192" y="2584777"/>
            <a:ext cx="79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82386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71311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Ghost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55"/>
          <p:cNvCxnSpPr>
            <a:stCxn id="29" idx="0"/>
            <a:endCxn id="48" idx="2"/>
          </p:cNvCxnSpPr>
          <p:nvPr/>
        </p:nvCxnSpPr>
        <p:spPr>
          <a:xfrm rot="16200000" flipV="1">
            <a:off x="10921532" y="3547515"/>
            <a:ext cx="628902" cy="444463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Elbow Connector 57"/>
          <p:cNvCxnSpPr>
            <a:stCxn id="28" idx="0"/>
            <a:endCxn id="48" idx="2"/>
          </p:cNvCxnSpPr>
          <p:nvPr/>
        </p:nvCxnSpPr>
        <p:spPr>
          <a:xfrm rot="5400000" flipH="1" flipV="1">
            <a:off x="10477069" y="3547516"/>
            <a:ext cx="628902" cy="444462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Isosceles Triangle 58"/>
          <p:cNvSpPr/>
          <p:nvPr/>
        </p:nvSpPr>
        <p:spPr>
          <a:xfrm>
            <a:off x="10951152" y="3460544"/>
            <a:ext cx="125198" cy="13774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159"/>
          <p:cNvSpPr txBox="1"/>
          <p:nvPr/>
        </p:nvSpPr>
        <p:spPr>
          <a:xfrm>
            <a:off x="7415630" y="3246416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cookies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8548" y="3573712"/>
            <a:ext cx="783217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Elbow Connector 248"/>
          <p:cNvCxnSpPr>
            <a:stCxn id="11" idx="1"/>
            <a:endCxn id="36" idx="1"/>
          </p:cNvCxnSpPr>
          <p:nvPr/>
        </p:nvCxnSpPr>
        <p:spPr>
          <a:xfrm rot="10800000" flipV="1">
            <a:off x="7558548" y="3027307"/>
            <a:ext cx="298734" cy="684518"/>
          </a:xfrm>
          <a:prstGeom prst="bentConnector3">
            <a:avLst>
              <a:gd name="adj1" fmla="val 1255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 rot="2700000">
            <a:off x="7733841" y="2979220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Elbow Connector 255"/>
          <p:cNvCxnSpPr>
            <a:endCxn id="36" idx="2"/>
          </p:cNvCxnSpPr>
          <p:nvPr/>
        </p:nvCxnSpPr>
        <p:spPr>
          <a:xfrm rot="10800000">
            <a:off x="7950157" y="3849938"/>
            <a:ext cx="657410" cy="65255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258"/>
          <p:cNvSpPr txBox="1"/>
          <p:nvPr/>
        </p:nvSpPr>
        <p:spPr>
          <a:xfrm>
            <a:off x="8341290" y="4335972"/>
            <a:ext cx="31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on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27"/>
          <p:cNvCxnSpPr>
            <a:stCxn id="49" idx="1"/>
            <a:endCxn id="11" idx="0"/>
          </p:cNvCxnSpPr>
          <p:nvPr/>
        </p:nvCxnSpPr>
        <p:spPr>
          <a:xfrm rot="10800000" flipV="1">
            <a:off x="8147796" y="2462384"/>
            <a:ext cx="687281" cy="426809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Elbow Connector 182"/>
          <p:cNvCxnSpPr>
            <a:stCxn id="11" idx="3"/>
            <a:endCxn id="12" idx="1"/>
          </p:cNvCxnSpPr>
          <p:nvPr/>
        </p:nvCxnSpPr>
        <p:spPr>
          <a:xfrm>
            <a:off x="8438308" y="3027307"/>
            <a:ext cx="332202" cy="992456"/>
          </a:xfrm>
          <a:prstGeom prst="bentConnector3">
            <a:avLst>
              <a:gd name="adj1" fmla="val 987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Elbow Connector 238"/>
          <p:cNvCxnSpPr>
            <a:stCxn id="12" idx="6"/>
          </p:cNvCxnSpPr>
          <p:nvPr/>
        </p:nvCxnSpPr>
        <p:spPr>
          <a:xfrm flipV="1">
            <a:off x="9034842" y="4331577"/>
            <a:ext cx="348595" cy="313541"/>
          </a:xfrm>
          <a:prstGeom prst="bentConnector5">
            <a:avLst>
              <a:gd name="adj1" fmla="val 1"/>
              <a:gd name="adj2" fmla="val -44961"/>
              <a:gd name="adj3" fmla="val 152461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Elbow Connector 251"/>
          <p:cNvCxnSpPr>
            <a:endCxn id="12" idx="2"/>
          </p:cNvCxnSpPr>
          <p:nvPr/>
        </p:nvCxnSpPr>
        <p:spPr>
          <a:xfrm rot="10800000">
            <a:off x="9022105" y="4016468"/>
            <a:ext cx="357553" cy="229656"/>
          </a:xfrm>
          <a:prstGeom prst="bentConnector5">
            <a:avLst>
              <a:gd name="adj1" fmla="val -53278"/>
              <a:gd name="adj2" fmla="val 159724"/>
              <a:gd name="adj3" fmla="val 573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263"/>
          <p:cNvSpPr txBox="1"/>
          <p:nvPr/>
        </p:nvSpPr>
        <p:spPr>
          <a:xfrm>
            <a:off x="7411221" y="2731744"/>
            <a:ext cx="4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65"/>
          <p:cNvSpPr txBox="1"/>
          <p:nvPr/>
        </p:nvSpPr>
        <p:spPr>
          <a:xfrm>
            <a:off x="9010874" y="3071357"/>
            <a:ext cx="739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0..1  </a:t>
            </a:r>
          </a:p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265"/>
          <p:cNvCxnSpPr/>
          <p:nvPr/>
        </p:nvCxnSpPr>
        <p:spPr>
          <a:xfrm rot="10800000" flipV="1">
            <a:off x="8991846" y="3033463"/>
            <a:ext cx="1463010" cy="982582"/>
          </a:xfrm>
          <a:prstGeom prst="bentConnector3">
            <a:avLst>
              <a:gd name="adj1" fmla="val 101042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9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 animBg="1"/>
      <p:bldP spid="27" grpId="0"/>
      <p:bldP spid="28" grpId="0" animBg="1"/>
      <p:bldP spid="29" grpId="0" animBg="1"/>
      <p:bldP spid="32" grpId="0" animBg="1"/>
      <p:bldP spid="35" grpId="0"/>
      <p:bldP spid="36" grpId="0" animBg="1"/>
      <p:bldP spid="38" grpId="0" animBg="1"/>
      <p:bldP spid="40" grpId="0"/>
      <p:bldP spid="45" grpId="0"/>
      <p:bldP spid="6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0724861">
            <a:off x="8687342" y="2277610"/>
            <a:ext cx="1036249" cy="64800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 rot="574795">
            <a:off x="8346538" y="2077299"/>
            <a:ext cx="2140338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 Rendering </a:t>
            </a:r>
            <a:r>
              <a:rPr lang="en-US" sz="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Patterns</a:t>
            </a:r>
            <a:endParaRPr 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7595584" y="2019037"/>
            <a:ext cx="828075" cy="55943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611063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302538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9840548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611063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7766651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7875844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091892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201085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80100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194567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303760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519808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629001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752184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782419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782419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>
            <a:off x="1002221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59181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02220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00091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980786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9612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 rot="608041">
            <a:off x="8401797" y="2237506"/>
            <a:ext cx="26664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insideness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natively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611835">
            <a:off x="8462366" y="2302654"/>
            <a:ext cx="1882247" cy="2308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Supporting animations natively </a:t>
            </a:r>
          </a:p>
        </p:txBody>
      </p:sp>
      <p:sp>
        <p:nvSpPr>
          <p:cNvPr id="54" name="Flèche droite rayée 53"/>
          <p:cNvSpPr/>
          <p:nvPr/>
        </p:nvSpPr>
        <p:spPr>
          <a:xfrm rot="567880">
            <a:off x="8349975" y="2324950"/>
            <a:ext cx="218366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652894">
            <a:off x="10004961" y="244329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08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7" grpId="0" animBg="1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  <p:bldP spid="5" grpId="0"/>
      <p:bldP spid="6" grpId="0"/>
      <p:bldP spid="54" grpId="0" animBg="1"/>
      <p:bldP spid="7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	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0" name="TextBox 69"/>
          <p:cNvSpPr txBox="1"/>
          <p:nvPr/>
        </p:nvSpPr>
        <p:spPr>
          <a:xfrm>
            <a:off x="1055440" y="1751169"/>
            <a:ext cx="4176464" cy="244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983432" y="1300172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Textual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5" y="1268760"/>
            <a:ext cx="5369272" cy="321296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369434"/>
            <a:ext cx="7751966" cy="2208647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>
            <a:off x="6848786" y="1268760"/>
            <a:ext cx="407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5" name="Rounded Rectangle 70"/>
          <p:cNvSpPr/>
          <p:nvPr/>
        </p:nvSpPr>
        <p:spPr>
          <a:xfrm>
            <a:off x="7168881" y="2401595"/>
            <a:ext cx="922367" cy="586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6" name="Rounded Rectangle 71"/>
          <p:cNvSpPr/>
          <p:nvPr/>
        </p:nvSpPr>
        <p:spPr>
          <a:xfrm>
            <a:off x="9614200" y="2347694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7" name="Rounded Rectangle 72"/>
          <p:cNvSpPr/>
          <p:nvPr/>
        </p:nvSpPr>
        <p:spPr>
          <a:xfrm>
            <a:off x="7168881" y="354019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8" name="Rounded Rectangle 73"/>
          <p:cNvSpPr/>
          <p:nvPr/>
        </p:nvSpPr>
        <p:spPr>
          <a:xfrm>
            <a:off x="9614200" y="352351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75"/>
          <p:cNvCxnSpPr>
            <a:stCxn id="125" idx="3"/>
            <a:endCxn id="126" idx="1"/>
          </p:cNvCxnSpPr>
          <p:nvPr/>
        </p:nvCxnSpPr>
        <p:spPr>
          <a:xfrm flipV="1">
            <a:off x="8091248" y="2641094"/>
            <a:ext cx="1522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76"/>
          <p:cNvCxnSpPr>
            <a:stCxn id="127" idx="3"/>
            <a:endCxn id="128" idx="1"/>
          </p:cNvCxnSpPr>
          <p:nvPr/>
        </p:nvCxnSpPr>
        <p:spPr>
          <a:xfrm flipV="1">
            <a:off x="8090481" y="3816911"/>
            <a:ext cx="15237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9"/>
          <p:cNvCxnSpPr>
            <a:stCxn id="128" idx="0"/>
            <a:endCxn id="126" idx="2"/>
          </p:cNvCxnSpPr>
          <p:nvPr/>
        </p:nvCxnSpPr>
        <p:spPr>
          <a:xfrm flipV="1">
            <a:off x="10075000" y="2934494"/>
            <a:ext cx="0" cy="589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82"/>
          <p:cNvCxnSpPr>
            <a:stCxn id="127" idx="0"/>
            <a:endCxn id="125" idx="2"/>
          </p:cNvCxnSpPr>
          <p:nvPr/>
        </p:nvCxnSpPr>
        <p:spPr>
          <a:xfrm flipV="1">
            <a:off x="7629681" y="2987669"/>
            <a:ext cx="384" cy="5525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8984647" y="2639826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6"/>
          <p:cNvSpPr txBox="1"/>
          <p:nvPr/>
        </p:nvSpPr>
        <p:spPr>
          <a:xfrm>
            <a:off x="9063499" y="3567612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0" name="TextBox 87"/>
          <p:cNvSpPr txBox="1"/>
          <p:nvPr/>
        </p:nvSpPr>
        <p:spPr>
          <a:xfrm>
            <a:off x="8075203" y="3833401"/>
            <a:ext cx="527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1" name="TextBox 89"/>
          <p:cNvSpPr txBox="1"/>
          <p:nvPr/>
        </p:nvSpPr>
        <p:spPr>
          <a:xfrm>
            <a:off x="8037366" y="2436727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2" name="TextBox 90"/>
          <p:cNvSpPr txBox="1"/>
          <p:nvPr/>
        </p:nvSpPr>
        <p:spPr>
          <a:xfrm>
            <a:off x="10031542" y="2991293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3" name="TextBox 91"/>
          <p:cNvSpPr txBox="1"/>
          <p:nvPr/>
        </p:nvSpPr>
        <p:spPr>
          <a:xfrm>
            <a:off x="7289368" y="2974230"/>
            <a:ext cx="441393" cy="2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TextBox 92"/>
          <p:cNvSpPr txBox="1"/>
          <p:nvPr/>
        </p:nvSpPr>
        <p:spPr>
          <a:xfrm>
            <a:off x="9611256" y="3268092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5" name="TextBox 93"/>
          <p:cNvSpPr txBox="1"/>
          <p:nvPr/>
        </p:nvSpPr>
        <p:spPr>
          <a:xfrm>
            <a:off x="7564598" y="3303872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03" y="2472115"/>
            <a:ext cx="422199" cy="435574"/>
          </a:xfrm>
          <a:prstGeom prst="rect">
            <a:avLst/>
          </a:prstGeom>
        </p:spPr>
      </p:pic>
      <p:pic>
        <p:nvPicPr>
          <p:cNvPr id="16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880250" y="3607081"/>
            <a:ext cx="493378" cy="452641"/>
          </a:xfrm>
          <a:prstGeom prst="rect">
            <a:avLst/>
          </a:prstGeom>
        </p:spPr>
      </p:pic>
      <p:sp>
        <p:nvSpPr>
          <p:cNvPr id="168" name="Rectangle 167"/>
          <p:cNvSpPr/>
          <p:nvPr/>
        </p:nvSpPr>
        <p:spPr>
          <a:xfrm>
            <a:off x="6744536" y="1745612"/>
            <a:ext cx="4176000" cy="24535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ounded Rectangle 115"/>
          <p:cNvSpPr/>
          <p:nvPr/>
        </p:nvSpPr>
        <p:spPr>
          <a:xfrm>
            <a:off x="8037366" y="1809321"/>
            <a:ext cx="1628560" cy="409808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0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71" name="Group 108"/>
          <p:cNvGrpSpPr/>
          <p:nvPr/>
        </p:nvGrpSpPr>
        <p:grpSpPr>
          <a:xfrm>
            <a:off x="3393268" y="4869160"/>
            <a:ext cx="757885" cy="559523"/>
            <a:chOff x="333374" y="419100"/>
            <a:chExt cx="863197" cy="559523"/>
          </a:xfrm>
        </p:grpSpPr>
        <p:sp>
          <p:nvSpPr>
            <p:cNvPr id="172" name="Rectangle 171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74" name="Group 117"/>
          <p:cNvGrpSpPr/>
          <p:nvPr/>
        </p:nvGrpSpPr>
        <p:grpSpPr>
          <a:xfrm>
            <a:off x="3824867" y="5513859"/>
            <a:ext cx="924060" cy="559523"/>
            <a:chOff x="333374" y="419100"/>
            <a:chExt cx="863197" cy="559523"/>
          </a:xfrm>
        </p:grpSpPr>
        <p:sp>
          <p:nvSpPr>
            <p:cNvPr id="175" name="Rectangle 174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4570670" y="4869160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78" name="Elbow Connector 123"/>
          <p:cNvCxnSpPr>
            <a:endCxn id="176" idx="1"/>
          </p:cNvCxnSpPr>
          <p:nvPr/>
        </p:nvCxnSpPr>
        <p:spPr>
          <a:xfrm rot="16200000" flipH="1">
            <a:off x="3461415" y="5568281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26"/>
          <p:cNvSpPr txBox="1"/>
          <p:nvPr/>
        </p:nvSpPr>
        <p:spPr>
          <a:xfrm>
            <a:off x="3360511" y="5916056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0" name="Straight Connector 127"/>
          <p:cNvCxnSpPr/>
          <p:nvPr/>
        </p:nvCxnSpPr>
        <p:spPr>
          <a:xfrm flipH="1">
            <a:off x="4613194" y="5145532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TextBox 130"/>
          <p:cNvSpPr txBox="1"/>
          <p:nvPr/>
        </p:nvSpPr>
        <p:spPr>
          <a:xfrm>
            <a:off x="4267353" y="5081933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778749" y="5139229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781189" y="5621581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8199250" y="5135563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199250" y="5624384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6" name="Straight Connector 135"/>
          <p:cNvCxnSpPr>
            <a:stCxn id="185" idx="1"/>
            <a:endCxn id="183" idx="3"/>
          </p:cNvCxnSpPr>
          <p:nvPr/>
        </p:nvCxnSpPr>
        <p:spPr>
          <a:xfrm flipH="1" flipV="1">
            <a:off x="7409705" y="5759694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38"/>
          <p:cNvCxnSpPr>
            <a:stCxn id="184" idx="1"/>
            <a:endCxn id="182" idx="3"/>
          </p:cNvCxnSpPr>
          <p:nvPr/>
        </p:nvCxnSpPr>
        <p:spPr>
          <a:xfrm flipH="1">
            <a:off x="7407265" y="5273676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41"/>
          <p:cNvCxnSpPr>
            <a:stCxn id="184" idx="2"/>
            <a:endCxn id="185" idx="0"/>
          </p:cNvCxnSpPr>
          <p:nvPr/>
        </p:nvCxnSpPr>
        <p:spPr>
          <a:xfrm>
            <a:off x="8513508" y="5411788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44"/>
          <p:cNvCxnSpPr>
            <a:stCxn id="182" idx="2"/>
            <a:endCxn id="183" idx="0"/>
          </p:cNvCxnSpPr>
          <p:nvPr/>
        </p:nvCxnSpPr>
        <p:spPr>
          <a:xfrm>
            <a:off x="7093007" y="5415454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Elbow Connector 147"/>
          <p:cNvCxnSpPr>
            <a:stCxn id="177" idx="3"/>
            <a:endCxn id="182" idx="0"/>
          </p:cNvCxnSpPr>
          <p:nvPr/>
        </p:nvCxnSpPr>
        <p:spPr>
          <a:xfrm>
            <a:off x="5372112" y="5007273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Elbow Connector 150"/>
          <p:cNvCxnSpPr>
            <a:stCxn id="177" idx="3"/>
            <a:endCxn id="184" idx="0"/>
          </p:cNvCxnSpPr>
          <p:nvPr/>
        </p:nvCxnSpPr>
        <p:spPr>
          <a:xfrm>
            <a:off x="5372112" y="5007273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Elbow Connector 153"/>
          <p:cNvCxnSpPr>
            <a:stCxn id="177" idx="3"/>
            <a:endCxn id="185" idx="3"/>
          </p:cNvCxnSpPr>
          <p:nvPr/>
        </p:nvCxnSpPr>
        <p:spPr>
          <a:xfrm>
            <a:off x="5372112" y="5007273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Elbow Connector 156"/>
          <p:cNvCxnSpPr>
            <a:stCxn id="177" idx="3"/>
            <a:endCxn id="183" idx="1"/>
          </p:cNvCxnSpPr>
          <p:nvPr/>
        </p:nvCxnSpPr>
        <p:spPr>
          <a:xfrm>
            <a:off x="5372112" y="5007273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TextBox 160"/>
          <p:cNvSpPr txBox="1"/>
          <p:nvPr/>
        </p:nvSpPr>
        <p:spPr>
          <a:xfrm>
            <a:off x="6372275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5" name="TextBox 161"/>
          <p:cNvSpPr txBox="1"/>
          <p:nvPr/>
        </p:nvSpPr>
        <p:spPr>
          <a:xfrm>
            <a:off x="7036985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6" name="TextBox 162"/>
          <p:cNvSpPr txBox="1"/>
          <p:nvPr/>
        </p:nvSpPr>
        <p:spPr>
          <a:xfrm>
            <a:off x="8086646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7" name="TextBox 163"/>
          <p:cNvSpPr txBox="1"/>
          <p:nvPr/>
        </p:nvSpPr>
        <p:spPr>
          <a:xfrm>
            <a:off x="8769548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8" name="TextBox 164"/>
          <p:cNvSpPr txBox="1"/>
          <p:nvPr/>
        </p:nvSpPr>
        <p:spPr>
          <a:xfrm>
            <a:off x="7810296" y="522791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9" name="TextBox 165"/>
          <p:cNvSpPr txBox="1"/>
          <p:nvPr/>
        </p:nvSpPr>
        <p:spPr>
          <a:xfrm>
            <a:off x="7810296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0" name="TextBox 166"/>
          <p:cNvSpPr txBox="1"/>
          <p:nvPr/>
        </p:nvSpPr>
        <p:spPr>
          <a:xfrm>
            <a:off x="7345367" y="5569794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1" name="TextBox 167"/>
          <p:cNvSpPr txBox="1"/>
          <p:nvPr/>
        </p:nvSpPr>
        <p:spPr>
          <a:xfrm>
            <a:off x="7345367" y="5123712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2" name="TextBox 168"/>
          <p:cNvSpPr txBox="1"/>
          <p:nvPr/>
        </p:nvSpPr>
        <p:spPr>
          <a:xfrm>
            <a:off x="7041951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3" name="TextBox 169"/>
          <p:cNvSpPr txBox="1"/>
          <p:nvPr/>
        </p:nvSpPr>
        <p:spPr>
          <a:xfrm>
            <a:off x="8443402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4" name="TextBox 170"/>
          <p:cNvSpPr txBox="1"/>
          <p:nvPr/>
        </p:nvSpPr>
        <p:spPr>
          <a:xfrm>
            <a:off x="6732096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5" name="TextBox 171"/>
          <p:cNvSpPr txBox="1"/>
          <p:nvPr/>
        </p:nvSpPr>
        <p:spPr>
          <a:xfrm>
            <a:off x="8152223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068612" y="5227919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07" name="Straight Connector 187"/>
          <p:cNvCxnSpPr/>
          <p:nvPr/>
        </p:nvCxnSpPr>
        <p:spPr>
          <a:xfrm>
            <a:off x="4153723" y="5357771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TextBox 191"/>
          <p:cNvSpPr txBox="1"/>
          <p:nvPr/>
        </p:nvSpPr>
        <p:spPr>
          <a:xfrm>
            <a:off x="4470741" y="5289578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077656" y="5939578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0" name="Elbow Connector 200"/>
          <p:cNvCxnSpPr>
            <a:stCxn id="206" idx="3"/>
            <a:endCxn id="182" idx="1"/>
          </p:cNvCxnSpPr>
          <p:nvPr/>
        </p:nvCxnSpPr>
        <p:spPr>
          <a:xfrm flipV="1">
            <a:off x="6039310" y="5277342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1" name="TextBox 201"/>
          <p:cNvSpPr txBox="1"/>
          <p:nvPr/>
        </p:nvSpPr>
        <p:spPr>
          <a:xfrm>
            <a:off x="6550043" y="510309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2" name="Elbow Connector 203"/>
          <p:cNvCxnSpPr>
            <a:stCxn id="209" idx="3"/>
            <a:endCxn id="185" idx="2"/>
          </p:cNvCxnSpPr>
          <p:nvPr/>
        </p:nvCxnSpPr>
        <p:spPr>
          <a:xfrm flipV="1">
            <a:off x="8048354" y="5900609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TextBox 205"/>
          <p:cNvSpPr txBox="1"/>
          <p:nvPr/>
        </p:nvSpPr>
        <p:spPr>
          <a:xfrm>
            <a:off x="8427201" y="584417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287688" y="4746964"/>
            <a:ext cx="6038708" cy="17783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ZoneTexte 215"/>
          <p:cNvSpPr txBox="1"/>
          <p:nvPr/>
        </p:nvSpPr>
        <p:spPr>
          <a:xfrm>
            <a:off x="2867391" y="4346854"/>
            <a:ext cx="657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smtClean="0">
                <a:solidFill>
                  <a:srgbClr val="FF0000"/>
                </a:solidFill>
              </a:rPr>
              <a:t>(Standard) </a:t>
            </a:r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 smtClean="0">
                <a:solidFill>
                  <a:srgbClr val="FF0000"/>
                </a:solidFill>
              </a:rPr>
              <a:t>Syntax</a:t>
            </a:r>
            <a:r>
              <a:rPr lang="fr-BE" b="1" dirty="0" smtClean="0">
                <a:solidFill>
                  <a:srgbClr val="FF0000"/>
                </a:solidFill>
              </a:rPr>
              <a:t> (</a:t>
            </a:r>
            <a:r>
              <a:rPr lang="fr-BE" b="1" dirty="0" err="1" smtClean="0">
                <a:solidFill>
                  <a:srgbClr val="FF0000"/>
                </a:solidFill>
              </a:rPr>
              <a:t>aka</a:t>
            </a:r>
            <a:r>
              <a:rPr lang="fr-BE" b="1" dirty="0" smtClean="0">
                <a:solidFill>
                  <a:srgbClr val="FF0000"/>
                </a:solidFill>
              </a:rPr>
              <a:t>. Object </a:t>
            </a:r>
            <a:r>
              <a:rPr lang="fr-BE" b="1" dirty="0" err="1" smtClean="0">
                <a:solidFill>
                  <a:srgbClr val="FF0000"/>
                </a:solidFill>
              </a:rPr>
              <a:t>Diagrams</a:t>
            </a:r>
            <a:r>
              <a:rPr lang="fr-BE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1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0"/>
                            </p:stCondLst>
                            <p:childTnLst>
                              <p:par>
                                <p:cTn id="2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2" grpId="0"/>
      <p:bldP spid="124" grpId="0"/>
      <p:bldP spid="125" grpId="0" animBg="1"/>
      <p:bldP spid="126" grpId="0" animBg="1"/>
      <p:bldP spid="127" grpId="0" animBg="1"/>
      <p:bldP spid="128" grpId="0" animBg="1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8" grpId="0" animBg="1"/>
      <p:bldP spid="169" grpId="0" animBg="1"/>
      <p:bldP spid="177" grpId="0" animBg="1"/>
      <p:bldP spid="179" grpId="0"/>
      <p:bldP spid="181" grpId="0"/>
      <p:bldP spid="182" grpId="0" animBg="1"/>
      <p:bldP spid="183" grpId="0" animBg="1"/>
      <p:bldP spid="184" grpId="0" animBg="1"/>
      <p:bldP spid="185" grpId="0" animBg="1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 animBg="1"/>
      <p:bldP spid="208" grpId="0"/>
      <p:bldP spid="209" grpId="0" animBg="1"/>
      <p:bldP spid="211" grpId="0"/>
      <p:bldP spid="213" grpId="0"/>
      <p:bldP spid="214" grpId="0" animBg="1"/>
      <p:bldP spid="2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Transformation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6" name="TextBox 122"/>
          <p:cNvSpPr txBox="1"/>
          <p:nvPr/>
        </p:nvSpPr>
        <p:spPr>
          <a:xfrm>
            <a:off x="983433" y="2690192"/>
            <a:ext cx="4463472" cy="28623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</a:t>
            </a:r>
            <a:r>
              <a:rPr kumimoji="0" lang="fr-FR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def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() {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</a:t>
            </a:r>
            <a:r>
              <a:rPr kumimoji="0" lang="fr-F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self.in.right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!= </a:t>
            </a:r>
            <a:r>
              <a:rPr kumimoji="0" lang="fr-FR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null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){</a:t>
            </a:r>
            <a:endParaRPr kumimoji="0" lang="fr-FR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self.in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</a:t>
            </a: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self.in. right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lang="fr-FR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Freeform 241"/>
          <p:cNvSpPr/>
          <p:nvPr/>
        </p:nvSpPr>
        <p:spPr>
          <a:xfrm rot="5400000">
            <a:off x="7258950" y="2986133"/>
            <a:ext cx="1296140" cy="2037864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199"/>
          <p:cNvSpPr/>
          <p:nvPr/>
        </p:nvSpPr>
        <p:spPr>
          <a:xfrm>
            <a:off x="6960096" y="3628581"/>
            <a:ext cx="664117" cy="6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Rounded Rectangle 202"/>
          <p:cNvSpPr/>
          <p:nvPr/>
        </p:nvSpPr>
        <p:spPr>
          <a:xfrm>
            <a:off x="8103202" y="3628583"/>
            <a:ext cx="666000" cy="664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4" name="Straight Connector 204"/>
          <p:cNvCxnSpPr/>
          <p:nvPr/>
        </p:nvCxnSpPr>
        <p:spPr>
          <a:xfrm>
            <a:off x="7639306" y="3952313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4"/>
          <p:cNvSpPr txBox="1"/>
          <p:nvPr/>
        </p:nvSpPr>
        <p:spPr>
          <a:xfrm>
            <a:off x="7604867" y="371960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5" y="3719601"/>
            <a:ext cx="457881" cy="472386"/>
          </a:xfrm>
          <a:prstGeom prst="rect">
            <a:avLst/>
          </a:prstGeom>
        </p:spPr>
      </p:pic>
      <p:sp>
        <p:nvSpPr>
          <p:cNvPr id="30" name="Freeform 245"/>
          <p:cNvSpPr/>
          <p:nvPr/>
        </p:nvSpPr>
        <p:spPr>
          <a:xfrm rot="5400000">
            <a:off x="9264351" y="2924944"/>
            <a:ext cx="1296144" cy="2160241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26"/>
          <p:cNvSpPr/>
          <p:nvPr/>
        </p:nvSpPr>
        <p:spPr>
          <a:xfrm>
            <a:off x="9139375" y="3628581"/>
            <a:ext cx="666000" cy="6645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ounded Rectangle 227"/>
          <p:cNvSpPr/>
          <p:nvPr/>
        </p:nvSpPr>
        <p:spPr>
          <a:xfrm>
            <a:off x="10254536" y="3640621"/>
            <a:ext cx="666000" cy="666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36" name="Straight Connector 228"/>
          <p:cNvCxnSpPr/>
          <p:nvPr/>
        </p:nvCxnSpPr>
        <p:spPr>
          <a:xfrm>
            <a:off x="9805375" y="3961924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29"/>
          <p:cNvSpPr txBox="1"/>
          <p:nvPr/>
        </p:nvSpPr>
        <p:spPr>
          <a:xfrm>
            <a:off x="9766416" y="3774232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672064" y="2690192"/>
            <a:ext cx="4464000" cy="28270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1055440" y="2135511"/>
            <a:ext cx="431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err="1">
                <a:solidFill>
                  <a:srgbClr val="FF0000"/>
                </a:solidFill>
              </a:rPr>
              <a:t>M</a:t>
            </a:r>
            <a:r>
              <a:rPr lang="fr-BE" sz="2400" b="1" dirty="0" err="1" smtClean="0">
                <a:solidFill>
                  <a:srgbClr val="FF0000"/>
                </a:solidFill>
              </a:rPr>
              <a:t>etaprogramming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672064" y="2172550"/>
            <a:ext cx="402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smtClean="0">
                <a:solidFill>
                  <a:srgbClr val="FF0000"/>
                </a:solidFill>
              </a:rPr>
              <a:t>Graph Rewriting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6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60" y="3789248"/>
            <a:ext cx="446283" cy="4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/>
      <p:bldP spid="30" grpId="0" animBg="1"/>
      <p:bldP spid="34" grpId="0" animBg="1"/>
      <p:bldP spid="35" grpId="0" animBg="1"/>
      <p:bldP spid="37" grpId="0"/>
      <p:bldP spid="5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304486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5</a:t>
            </a:r>
            <a:endParaRPr lang="en-US" dirty="0"/>
          </a:p>
        </p:txBody>
      </p:sp>
      <p:sp>
        <p:nvSpPr>
          <p:cNvPr id="11" name="Rounded Rectangle 70"/>
          <p:cNvSpPr/>
          <p:nvPr/>
        </p:nvSpPr>
        <p:spPr>
          <a:xfrm>
            <a:off x="3979735" y="316053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6736828" y="316983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3956475" y="4612007"/>
            <a:ext cx="1191600" cy="727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6750071" y="459011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5171335" y="355653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5148075" y="4975973"/>
            <a:ext cx="1601996" cy="1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H="1" flipV="1">
            <a:off x="7332723" y="3961832"/>
            <a:ext cx="0" cy="628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4552275" y="3952530"/>
            <a:ext cx="0" cy="65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6030271" y="332569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6193576" y="4980996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5171335" y="4759433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5151077" y="359234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6979798" y="3969060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4221183" y="3941564"/>
            <a:ext cx="361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7304257" y="4394180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4566965" y="4394180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094536" y="4735280"/>
            <a:ext cx="493378" cy="4526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15680" y="2348880"/>
            <a:ext cx="5734519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115"/>
          <p:cNvSpPr/>
          <p:nvPr/>
        </p:nvSpPr>
        <p:spPr>
          <a:xfrm>
            <a:off x="4842139" y="2464615"/>
            <a:ext cx="2376264" cy="4665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446095" y="163273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err="1" smtClean="0">
                <a:solidFill>
                  <a:srgbClr val="FF0000"/>
                </a:solidFill>
              </a:rPr>
              <a:t>Animating</a:t>
            </a:r>
            <a:r>
              <a:rPr lang="fr-BE" sz="2800" b="1" dirty="0" smtClean="0">
                <a:solidFill>
                  <a:srgbClr val="FF0000"/>
                </a:solidFill>
              </a:rPr>
              <a:t>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Rounded Rectangle 72"/>
          <p:cNvSpPr/>
          <p:nvPr/>
        </p:nvSpPr>
        <p:spPr>
          <a:xfrm>
            <a:off x="4033312" y="4651937"/>
            <a:ext cx="1058802" cy="64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9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4111152" y="4688026"/>
            <a:ext cx="493378" cy="4526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9" y="3346383"/>
            <a:ext cx="375521" cy="397829"/>
          </a:xfrm>
          <a:prstGeom prst="rect">
            <a:avLst/>
          </a:prstGeom>
        </p:spPr>
      </p:pic>
      <p:pic>
        <p:nvPicPr>
          <p:cNvPr id="3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14" y="3268977"/>
            <a:ext cx="541021" cy="558160"/>
          </a:xfrm>
          <a:prstGeom prst="rect">
            <a:avLst/>
          </a:prstGeom>
        </p:spPr>
      </p:pic>
      <p:sp>
        <p:nvSpPr>
          <p:cNvPr id="35" name="Rounded Rectangle 115"/>
          <p:cNvSpPr/>
          <p:nvPr/>
        </p:nvSpPr>
        <p:spPr>
          <a:xfrm>
            <a:off x="6513404" y="2464615"/>
            <a:ext cx="432048" cy="466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0" name="Rounded Rectangle 71"/>
          <p:cNvSpPr/>
          <p:nvPr/>
        </p:nvSpPr>
        <p:spPr>
          <a:xfrm>
            <a:off x="6837319" y="3241331"/>
            <a:ext cx="1047773" cy="663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8" y="3295796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1849 0.2020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612 -0.1990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An FSM DSL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5" name="Group 26"/>
          <p:cNvGrpSpPr/>
          <p:nvPr/>
        </p:nvGrpSpPr>
        <p:grpSpPr>
          <a:xfrm>
            <a:off x="452703" y="1390115"/>
            <a:ext cx="2114905" cy="793159"/>
            <a:chOff x="333374" y="419100"/>
            <a:chExt cx="1591030" cy="559523"/>
          </a:xfrm>
        </p:grpSpPr>
        <p:sp>
          <p:nvSpPr>
            <p:cNvPr id="6" name="Rectangle 5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3273107" y="2638006"/>
            <a:ext cx="1330937" cy="674715"/>
            <a:chOff x="1238249" y="1120272"/>
            <a:chExt cx="1057277" cy="674715"/>
          </a:xfrm>
        </p:grpSpPr>
        <p:sp>
          <p:nvSpPr>
            <p:cNvPr id="9" name="Rectangle 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TextBox 33"/>
          <p:cNvSpPr txBox="1"/>
          <p:nvPr/>
        </p:nvSpPr>
        <p:spPr>
          <a:xfrm>
            <a:off x="4581201" y="2568074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Elbow Connector 40"/>
          <p:cNvCxnSpPr>
            <a:stCxn id="6" idx="3"/>
            <a:endCxn id="9" idx="0"/>
          </p:cNvCxnSpPr>
          <p:nvPr/>
        </p:nvCxnSpPr>
        <p:spPr>
          <a:xfrm>
            <a:off x="2567608" y="1585898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41"/>
          <p:cNvSpPr txBox="1"/>
          <p:nvPr/>
        </p:nvSpPr>
        <p:spPr>
          <a:xfrm>
            <a:off x="3343560" y="2264113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2615644" y="1390115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700000">
            <a:off x="2579329" y="1541019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44"/>
          <p:cNvGrpSpPr/>
          <p:nvPr/>
        </p:nvGrpSpPr>
        <p:grpSpPr>
          <a:xfrm>
            <a:off x="5691586" y="2634469"/>
            <a:ext cx="1411742" cy="678251"/>
            <a:chOff x="1238248" y="1120272"/>
            <a:chExt cx="1240992" cy="678251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Elbow Connector 47"/>
          <p:cNvCxnSpPr>
            <a:stCxn id="6" idx="3"/>
            <a:endCxn id="17" idx="0"/>
          </p:cNvCxnSpPr>
          <p:nvPr/>
        </p:nvCxnSpPr>
        <p:spPr>
          <a:xfrm>
            <a:off x="2567608" y="1585898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50"/>
          <p:cNvSpPr txBox="1"/>
          <p:nvPr/>
        </p:nvSpPr>
        <p:spPr>
          <a:xfrm>
            <a:off x="5362772" y="2285708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3"/>
          <p:cNvCxnSpPr>
            <a:stCxn id="17" idx="1"/>
            <a:endCxn id="9" idx="3"/>
          </p:cNvCxnSpPr>
          <p:nvPr/>
        </p:nvCxnSpPr>
        <p:spPr>
          <a:xfrm flipH="1">
            <a:off x="4604044" y="2772582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8"/>
          <p:cNvCxnSpPr>
            <a:stCxn id="18" idx="1"/>
            <a:endCxn id="10" idx="3"/>
          </p:cNvCxnSpPr>
          <p:nvPr/>
        </p:nvCxnSpPr>
        <p:spPr>
          <a:xfrm flipH="1">
            <a:off x="4604043" y="3111707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83"/>
          <p:cNvSpPr txBox="1"/>
          <p:nvPr/>
        </p:nvSpPr>
        <p:spPr>
          <a:xfrm>
            <a:off x="4571924" y="2890583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roup 189"/>
          <p:cNvGrpSpPr/>
          <p:nvPr/>
        </p:nvGrpSpPr>
        <p:grpSpPr>
          <a:xfrm>
            <a:off x="4148480" y="1671387"/>
            <a:ext cx="1169702" cy="873958"/>
            <a:chOff x="1238249" y="1120272"/>
            <a:chExt cx="1057277" cy="674715"/>
          </a:xfrm>
        </p:grpSpPr>
        <p:sp>
          <p:nvSpPr>
            <p:cNvPr id="25" name="Rectangle 24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7677480" y="4648375"/>
            <a:ext cx="357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The </a:t>
            </a:r>
            <a:r>
              <a:rPr lang="fr-FR" sz="1600" b="1" dirty="0" smtClean="0">
                <a:latin typeface="Courier" pitchFamily="49" charset="0"/>
              </a:rPr>
              <a:t>abc</a:t>
            </a:r>
            <a:r>
              <a:rPr lang="fr-FR" sz="1600" b="1" dirty="0" smtClean="0"/>
              <a:t> FSM </a:t>
            </a:r>
            <a:r>
              <a:rPr lang="fr-FR" sz="1600" b="1" dirty="0" err="1" smtClean="0"/>
              <a:t>accepts</a:t>
            </a:r>
            <a:r>
              <a:rPr lang="fr-FR" sz="1600" b="1" dirty="0" smtClean="0"/>
              <a:t> the </a:t>
            </a:r>
            <a:r>
              <a:rPr lang="fr-FR" sz="1600" b="1" dirty="0" err="1" smtClean="0"/>
              <a:t>regular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language</a:t>
            </a:r>
            <a:r>
              <a:rPr lang="fr-FR" sz="1600" b="1" dirty="0" smtClean="0"/>
              <a:t> </a:t>
            </a:r>
            <a:r>
              <a:rPr lang="fr-FR" sz="1600" b="1" dirty="0">
                <a:latin typeface="Courier" pitchFamily="49" charset="0"/>
              </a:rPr>
              <a:t>(</a:t>
            </a:r>
            <a:r>
              <a:rPr lang="fr-FR" sz="1600" b="1" dirty="0" err="1">
                <a:latin typeface="Courier" pitchFamily="49" charset="0"/>
              </a:rPr>
              <a:t>a.b</a:t>
            </a:r>
            <a:r>
              <a:rPr lang="fr-FR" sz="1600" b="1" dirty="0">
                <a:latin typeface="Courier" pitchFamily="49" charset="0"/>
              </a:rPr>
              <a:t>)*.c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996846" y="2546745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7996846" y="2555622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8643350" y="291788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804150" y="3087792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10229150" y="289822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0272249" y="3757511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Connecteur droit avec flèche 82"/>
          <p:cNvCxnSpPr>
            <a:stCxn id="79" idx="7"/>
          </p:cNvCxnSpPr>
          <p:nvPr/>
        </p:nvCxnSpPr>
        <p:spPr>
          <a:xfrm>
            <a:off x="9073541" y="2991690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 flipV="1">
            <a:off x="9124160" y="3243146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172619" y="3864435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502434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86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2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8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10517126" y="3394224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8428894" y="2786101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0398786" y="307295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175291" y="3863166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942434" y="2711027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9179804" y="318205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10484672" y="350724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1397248" y="2628582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2703" y="3174184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Connector 39"/>
          <p:cNvCxnSpPr>
            <a:endCxn id="69" idx="0"/>
          </p:cNvCxnSpPr>
          <p:nvPr/>
        </p:nvCxnSpPr>
        <p:spPr>
          <a:xfrm>
            <a:off x="1982098" y="2170947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218"/>
          <p:cNvCxnSpPr>
            <a:endCxn id="70" idx="0"/>
          </p:cNvCxnSpPr>
          <p:nvPr/>
        </p:nvCxnSpPr>
        <p:spPr>
          <a:xfrm>
            <a:off x="905675" y="2173247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/>
          <p:cNvSpPr/>
          <p:nvPr/>
        </p:nvSpPr>
        <p:spPr>
          <a:xfrm rot="2700000">
            <a:off x="1925367" y="2205641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2700000">
            <a:off x="851676" y="2202135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221"/>
          <p:cNvSpPr txBox="1"/>
          <p:nvPr/>
        </p:nvSpPr>
        <p:spPr>
          <a:xfrm>
            <a:off x="1944409" y="2444964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6" name="Straight Connector 222"/>
          <p:cNvCxnSpPr>
            <a:endCxn id="69" idx="3"/>
          </p:cNvCxnSpPr>
          <p:nvPr/>
        </p:nvCxnSpPr>
        <p:spPr>
          <a:xfrm flipH="1" flipV="1">
            <a:off x="2566949" y="2772582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7" name="Group 233"/>
          <p:cNvGrpSpPr/>
          <p:nvPr/>
        </p:nvGrpSpPr>
        <p:grpSpPr>
          <a:xfrm>
            <a:off x="1789610" y="3174184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00" name="Elbow Connector 63"/>
          <p:cNvCxnSpPr>
            <a:stCxn id="70" idx="2"/>
            <a:endCxn id="99" idx="1"/>
          </p:cNvCxnSpPr>
          <p:nvPr/>
        </p:nvCxnSpPr>
        <p:spPr>
          <a:xfrm rot="16200000" flipH="1">
            <a:off x="1289129" y="3078729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239"/>
          <p:cNvSpPr txBox="1"/>
          <p:nvPr/>
        </p:nvSpPr>
        <p:spPr>
          <a:xfrm>
            <a:off x="853665" y="2985869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240"/>
          <p:cNvSpPr txBox="1"/>
          <p:nvPr/>
        </p:nvSpPr>
        <p:spPr>
          <a:xfrm>
            <a:off x="982044" y="3542819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242"/>
          <p:cNvSpPr txBox="1"/>
          <p:nvPr/>
        </p:nvSpPr>
        <p:spPr>
          <a:xfrm>
            <a:off x="2619125" y="2613584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10392617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eur droit avec flèche 138"/>
          <p:cNvCxnSpPr/>
          <p:nvPr/>
        </p:nvCxnSpPr>
        <p:spPr>
          <a:xfrm flipH="1">
            <a:off x="9119823" y="3243146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804150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493222" y="3863166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8800144" y="308353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eur droit avec flèche 142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Ellipse 144"/>
          <p:cNvSpPr/>
          <p:nvPr/>
        </p:nvSpPr>
        <p:spPr>
          <a:xfrm>
            <a:off x="10398786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862721" y="3863166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398786" y="30621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Connecteur droit avec flèche 147"/>
          <p:cNvCxnSpPr/>
          <p:nvPr/>
        </p:nvCxnSpPr>
        <p:spPr>
          <a:xfrm flipH="1">
            <a:off x="9105947" y="3248297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8800144" y="309121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9222434" y="386316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8797981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eur droit avec flèche 151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lipse 152"/>
          <p:cNvSpPr/>
          <p:nvPr/>
        </p:nvSpPr>
        <p:spPr>
          <a:xfrm>
            <a:off x="10394672" y="30749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575893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5" name="TextBox 122"/>
          <p:cNvSpPr txBox="1"/>
          <p:nvPr/>
        </p:nvSpPr>
        <p:spPr>
          <a:xfrm>
            <a:off x="335360" y="4219299"/>
            <a:ext cx="6306114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FSM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transformation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accept(Word w)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10"/>
                            </p:stCondLst>
                            <p:childTnLst>
                              <p:par>
                                <p:cTn id="1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1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1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1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10"/>
                            </p:stCondLst>
                            <p:childTnLst>
                              <p:par>
                                <p:cTn id="18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1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2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30"/>
                            </p:stCondLst>
                            <p:childTnLst>
                              <p:par>
                                <p:cTn id="198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3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03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03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78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780"/>
                            </p:stCondLst>
                            <p:childTnLst>
                              <p:par>
                                <p:cTn id="21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530"/>
                            </p:stCondLst>
                            <p:childTnLst>
                              <p:par>
                                <p:cTn id="219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03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040"/>
                            </p:stCondLst>
                            <p:childTnLst>
                              <p:par>
                                <p:cTn id="2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05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050"/>
                            </p:stCondLst>
                            <p:childTnLst>
                              <p:par>
                                <p:cTn id="2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55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050"/>
                            </p:stCondLst>
                            <p:childTnLst>
                              <p:par>
                                <p:cTn id="242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5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906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070"/>
                            </p:stCondLst>
                            <p:childTnLst>
                              <p:par>
                                <p:cTn id="25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57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7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57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820"/>
                            </p:stCondLst>
                            <p:childTnLst>
                              <p:par>
                                <p:cTn id="2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70"/>
                            </p:stCondLst>
                            <p:childTnLst>
                              <p:par>
                                <p:cTn id="271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20"/>
                            </p:stCondLst>
                            <p:childTnLst>
                              <p:par>
                                <p:cTn id="277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7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1080"/>
                            </p:stCondLst>
                            <p:childTnLst>
                              <p:par>
                                <p:cTn id="2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109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109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  <p:bldP spid="20" grpId="0"/>
      <p:bldP spid="23" grpId="0"/>
      <p:bldP spid="76" grpId="0"/>
      <p:bldP spid="77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 animBg="1"/>
      <p:bldP spid="92" grpId="1" animBg="1"/>
      <p:bldP spid="93" grpId="0" animBg="1"/>
      <p:bldP spid="3" grpId="0"/>
      <p:bldP spid="61" grpId="0"/>
      <p:bldP spid="62" grpId="0"/>
      <p:bldP spid="69" grpId="0" animBg="1"/>
      <p:bldP spid="70" grpId="0" animBg="1"/>
      <p:bldP spid="75" grpId="0" animBg="1"/>
      <p:bldP spid="94" grpId="0" animBg="1"/>
      <p:bldP spid="95" grpId="0"/>
      <p:bldP spid="101" grpId="0"/>
      <p:bldP spid="102" grpId="0"/>
      <p:bldP spid="103" grpId="0"/>
      <p:bldP spid="138" grpId="0" animBg="1"/>
      <p:bldP spid="138" grpId="1" animBg="1"/>
      <p:bldP spid="138" grpId="2" animBg="1"/>
      <p:bldP spid="140" grpId="0" animBg="1"/>
      <p:bldP spid="140" grpId="1" animBg="1"/>
      <p:bldP spid="141" grpId="0" animBg="1"/>
      <p:bldP spid="142" grpId="0" animBg="1"/>
      <p:bldP spid="142" grpId="1" animBg="1"/>
      <p:bldP spid="142" grpId="2" animBg="1"/>
      <p:bldP spid="145" grpId="0" animBg="1"/>
      <p:bldP spid="145" grpId="1" animBg="1"/>
      <p:bldP spid="146" grpId="0" animBg="1"/>
      <p:bldP spid="147" grpId="0" animBg="1"/>
      <p:bldP spid="147" grpId="1" animBg="1"/>
      <p:bldP spid="147" grpId="2" animBg="1"/>
      <p:bldP spid="149" grpId="0" animBg="1"/>
      <p:bldP spid="149" grpId="1" animBg="1"/>
      <p:bldP spid="150" grpId="0" animBg="1"/>
      <p:bldP spid="151" grpId="0" animBg="1"/>
      <p:bldP spid="151" grpId="1" animBg="1"/>
      <p:bldP spid="151" grpId="2" animBg="1"/>
      <p:bldP spid="153" grpId="0" animBg="1"/>
      <p:bldP spid="154" grpId="0" animBg="1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b="1" dirty="0" err="1" smtClean="0">
                <a:solidFill>
                  <a:srgbClr val="C00000"/>
                </a:solidFill>
              </a:rPr>
              <a:t>Inplace</a:t>
            </a:r>
            <a:r>
              <a:rPr lang="fr-FR" sz="1400" b="1" dirty="0">
                <a:solidFill>
                  <a:srgbClr val="C00000"/>
                </a:solidFill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</a:rPr>
              <a:t>&amp; </a:t>
            </a:r>
            <a:r>
              <a:rPr lang="fr-FR" sz="1400" b="1" dirty="0" err="1" smtClean="0">
                <a:solidFill>
                  <a:srgbClr val="C00000"/>
                </a:solidFill>
              </a:rPr>
              <a:t>Endogenous</a:t>
            </a:r>
            <a:endParaRPr lang="fr-BE" sz="1400" b="1" dirty="0">
              <a:solidFill>
                <a:srgbClr val="C00000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207047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176120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</p:cNvCxnSpPr>
          <p:nvPr/>
        </p:nvCxnSpPr>
        <p:spPr>
          <a:xfrm flipH="1" flipV="1">
            <a:off x="7536160" y="4734394"/>
            <a:ext cx="26523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320034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312023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471689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7857808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874674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035195" y="3691299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MoveRight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27467" y="2477635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27467" y="2712192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/>
          <p:nvPr/>
        </p:nvCxnSpPr>
        <p:spPr>
          <a:xfrm flipH="1" flipV="1">
            <a:off x="7896200" y="2250593"/>
            <a:ext cx="0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888602" y="2271252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84272" y="1912627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84272" y="2106593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6" name="Rounded Rectangle 227"/>
          <p:cNvSpPr/>
          <p:nvPr/>
        </p:nvSpPr>
        <p:spPr>
          <a:xfrm>
            <a:off x="10622584" y="1912627"/>
            <a:ext cx="1105375" cy="905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7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423" y="2124590"/>
            <a:ext cx="521469" cy="537988"/>
          </a:xfrm>
          <a:prstGeom prst="rect">
            <a:avLst/>
          </a:prstGeom>
        </p:spPr>
      </p:pic>
      <p:sp>
        <p:nvSpPr>
          <p:cNvPr id="61" name="Freeform 241"/>
          <p:cNvSpPr/>
          <p:nvPr/>
        </p:nvSpPr>
        <p:spPr>
          <a:xfrm rot="5400000">
            <a:off x="9052933" y="3094587"/>
            <a:ext cx="905872" cy="1491146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99"/>
          <p:cNvSpPr/>
          <p:nvPr/>
        </p:nvSpPr>
        <p:spPr>
          <a:xfrm>
            <a:off x="8877735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unded Rectangle 202"/>
          <p:cNvSpPr/>
          <p:nvPr/>
        </p:nvSpPr>
        <p:spPr>
          <a:xfrm>
            <a:off x="9701631" y="365881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Straight Connector 204"/>
          <p:cNvCxnSpPr/>
          <p:nvPr/>
        </p:nvCxnSpPr>
        <p:spPr>
          <a:xfrm>
            <a:off x="9237735" y="3838812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14"/>
          <p:cNvSpPr txBox="1"/>
          <p:nvPr/>
        </p:nvSpPr>
        <p:spPr>
          <a:xfrm>
            <a:off x="9266044" y="363441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51" y="3724061"/>
            <a:ext cx="252000" cy="259983"/>
          </a:xfrm>
          <a:prstGeom prst="rect">
            <a:avLst/>
          </a:prstGeom>
        </p:spPr>
      </p:pic>
      <p:sp>
        <p:nvSpPr>
          <p:cNvPr id="67" name="Freeform 245"/>
          <p:cNvSpPr/>
          <p:nvPr/>
        </p:nvSpPr>
        <p:spPr>
          <a:xfrm rot="5400000">
            <a:off x="10490946" y="3054069"/>
            <a:ext cx="903860" cy="1570165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226"/>
          <p:cNvSpPr/>
          <p:nvPr/>
        </p:nvSpPr>
        <p:spPr>
          <a:xfrm>
            <a:off x="10431442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9" name="Rounded Rectangle 227"/>
          <p:cNvSpPr/>
          <p:nvPr/>
        </p:nvSpPr>
        <p:spPr>
          <a:xfrm>
            <a:off x="11255338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70" name="Straight Connector 228"/>
          <p:cNvCxnSpPr>
            <a:stCxn id="68" idx="3"/>
            <a:endCxn id="69" idx="1"/>
          </p:cNvCxnSpPr>
          <p:nvPr/>
        </p:nvCxnSpPr>
        <p:spPr>
          <a:xfrm>
            <a:off x="10791442" y="3838810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29"/>
          <p:cNvSpPr txBox="1"/>
          <p:nvPr/>
        </p:nvSpPr>
        <p:spPr>
          <a:xfrm>
            <a:off x="10819751" y="362601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2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72" y="3722559"/>
            <a:ext cx="252000" cy="25998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>
            <a:off x="8322962" y="5589240"/>
            <a:ext cx="182954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9010117" y="502040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  <p:bldP spid="56" grpId="0" animBg="1"/>
      <p:bldP spid="61" grpId="0" animBg="1"/>
      <p:bldP spid="62" grpId="0" animBg="1"/>
      <p:bldP spid="63" grpId="0" animBg="1"/>
      <p:bldP spid="65" grpId="0"/>
      <p:bldP spid="67" grpId="0" animBg="1"/>
      <p:bldP spid="68" grpId="0" animBg="1"/>
      <p:bldP spid="69" grpId="0" animBg="1"/>
      <p:bldP spid="71" grpId="0"/>
      <p:bldP spid="6" grpId="0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56432</TotalTime>
  <Words>3043</Words>
  <Application>Microsoft Office PowerPoint</Application>
  <PresentationFormat>Grand écran</PresentationFormat>
  <Paragraphs>1044</Paragraphs>
  <Slides>30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55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Franklin Gothic Demi</vt:lpstr>
      <vt:lpstr>Frutiger LT Std 45 Light</vt:lpstr>
      <vt:lpstr>Garamond</vt:lpstr>
      <vt:lpstr>LinLibertineT</vt:lpstr>
      <vt:lpstr>LinLibertineTB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Designing DSL</vt:lpstr>
      <vt:lpstr>The Pacman DSL Metamodel</vt:lpstr>
      <vt:lpstr> The Pacman DSL Model</vt:lpstr>
      <vt:lpstr>The Pacman DSL Transformation</vt:lpstr>
      <vt:lpstr>Animating DSLs</vt:lpstr>
      <vt:lpstr>An FSM DSL</vt:lpstr>
      <vt:lpstr>What we don’t address</vt:lpstr>
      <vt:lpstr>What is a Model Animation ?</vt:lpstr>
      <vt:lpstr>Proposal: Decouple Transfos From Animation</vt:lpstr>
      <vt:lpstr>Providing Flexibility for MA</vt:lpstr>
      <vt:lpstr>Enabling Reuse across DSLs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Designing compositional AU</vt:lpstr>
      <vt:lpstr>MA Effects</vt:lpstr>
      <vt:lpstr>Linking Effects with Elements</vt:lpstr>
      <vt:lpstr>Defining several animations for fire()</vt:lpstr>
      <vt:lpstr>UA Scheduling</vt:lpstr>
      <vt:lpstr>Summary</vt:lpstr>
      <vt:lpstr>Présentation PowerPoint</vt:lpstr>
      <vt:lpstr>MT &lt; &gt; MA Coordination</vt:lpstr>
      <vt:lpstr>What about 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3795</cp:revision>
  <cp:lastPrinted>2010-01-15T13:48:56Z</cp:lastPrinted>
  <dcterms:created xsi:type="dcterms:W3CDTF">2003-10-08T07:15:15Z</dcterms:created>
  <dcterms:modified xsi:type="dcterms:W3CDTF">2022-10-23T11:35:17Z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